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14"/>
  </p:notesMasterIdLst>
  <p:sldIdLst>
    <p:sldId id="256" r:id="rId3"/>
    <p:sldId id="257" r:id="rId4"/>
    <p:sldId id="258" r:id="rId5"/>
    <p:sldId id="259" r:id="rId6"/>
    <p:sldId id="260" r:id="rId7"/>
    <p:sldId id="261" r:id="rId8"/>
    <p:sldId id="262" r:id="rId9"/>
    <p:sldId id="265" r:id="rId10"/>
    <p:sldId id="263" r:id="rId11"/>
    <p:sldId id="264"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7" d="100"/>
          <a:sy n="87" d="100"/>
        </p:scale>
        <p:origin x="9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33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1</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2</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3</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4</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5</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6</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7</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9</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Times New Roman" panose="02020603050405020304" pitchFamily="18" charset="0"/>
              </a:rPr>
              <a:t>10</a:t>
            </a:fld>
            <a:endParaRPr lang="en-US">
              <a:latin typeface="Times New Roman" panose="02020603050405020304" pitchFamily="18" charset="0"/>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DD10-E930-4FBA-ACC2-0824065EB03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DD3E26-8410-4752-B792-FE15F1C680C4}"/>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4" name="Footer Placeholder 3">
            <a:extLst>
              <a:ext uri="{FF2B5EF4-FFF2-40B4-BE49-F238E27FC236}">
                <a16:creationId xmlns:a16="http://schemas.microsoft.com/office/drawing/2014/main" id="{E6F6D66A-0DA2-4071-947A-2C695A90BDA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04280D0-B324-49E7-8A0E-CF3A9514C371}"/>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287423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F1B03-B4A6-4006-AC7A-560C29C445DC}"/>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BC2B47-6F14-4CCF-826F-DA61A73C3BC5}"/>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97C993-246C-40D7-B0A8-CDB41AAD42CE}"/>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7765AE-68D4-4583-B631-A24AE1303994}"/>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6" name="Footer Placeholder 5">
            <a:extLst>
              <a:ext uri="{FF2B5EF4-FFF2-40B4-BE49-F238E27FC236}">
                <a16:creationId xmlns:a16="http://schemas.microsoft.com/office/drawing/2014/main" id="{9EE0ACC6-0DB0-4B85-A21B-E4B756BF92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7B3124-4F5E-4DE1-80E2-AB3151C60EAA}"/>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2884092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06FE-F391-44AB-94B0-2E44D04876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2E445F-1003-4213-A3B5-4099A59711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7298B6-0480-4DE0-90E0-E5A902A4A2EE}"/>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5" name="Footer Placeholder 4">
            <a:extLst>
              <a:ext uri="{FF2B5EF4-FFF2-40B4-BE49-F238E27FC236}">
                <a16:creationId xmlns:a16="http://schemas.microsoft.com/office/drawing/2014/main" id="{23A0603A-D3A6-484B-A687-2B3C07AE6A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47102E-6AAA-492D-B751-2BFF09262083}"/>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270799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397772-CC06-4551-AFCE-FC616D3EF6DF}"/>
              </a:ext>
            </a:extLst>
          </p:cNvPr>
          <p:cNvSpPr>
            <a:spLocks noGrp="1"/>
          </p:cNvSpPr>
          <p:nvPr>
            <p:ph type="title" orient="vert"/>
          </p:nvPr>
        </p:nvSpPr>
        <p:spPr>
          <a:xfrm>
            <a:off x="10469563" y="438150"/>
            <a:ext cx="3154362" cy="697388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525894-6989-477A-8459-6F4C4A58F652}"/>
              </a:ext>
            </a:extLst>
          </p:cNvPr>
          <p:cNvSpPr>
            <a:spLocks noGrp="1"/>
          </p:cNvSpPr>
          <p:nvPr>
            <p:ph type="body" orient="vert" idx="1"/>
          </p:nvPr>
        </p:nvSpPr>
        <p:spPr>
          <a:xfrm>
            <a:off x="1006475" y="438150"/>
            <a:ext cx="9310688" cy="697388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F52B44-8765-452C-AC51-1F079AE3331A}"/>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5" name="Footer Placeholder 4">
            <a:extLst>
              <a:ext uri="{FF2B5EF4-FFF2-40B4-BE49-F238E27FC236}">
                <a16:creationId xmlns:a16="http://schemas.microsoft.com/office/drawing/2014/main" id="{ECB9C91B-FC6F-4C43-BFC3-8925B9C94A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416B84-EDAC-4F44-A82E-33C9A16CBFD8}"/>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1865082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A70B-4F55-4363-AA62-DBABBBDDAD69}"/>
              </a:ext>
            </a:extLst>
          </p:cNvPr>
          <p:cNvSpPr>
            <a:spLocks noGrp="1"/>
          </p:cNvSpPr>
          <p:nvPr>
            <p:ph type="ctrTitle"/>
          </p:nvPr>
        </p:nvSpPr>
        <p:spPr>
          <a:xfrm>
            <a:off x="1828800" y="1346200"/>
            <a:ext cx="10972800" cy="2865438"/>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5A8E26-7502-4F60-9CD1-68FA0E320CA9}"/>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EF8AC7-6EF9-4935-B0B7-9EDC9A0C8DEB}"/>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5" name="Footer Placeholder 4">
            <a:extLst>
              <a:ext uri="{FF2B5EF4-FFF2-40B4-BE49-F238E27FC236}">
                <a16:creationId xmlns:a16="http://schemas.microsoft.com/office/drawing/2014/main" id="{34141105-A16B-43F6-90DF-F18BEDD060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DEA11D-88FA-4EE2-AED3-0612006E8CA2}"/>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3839742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BDF2-3106-4570-BA92-0CA0A3B156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E989EE-F1DE-4363-A036-12C7A26918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6FB4A3-2191-4F31-BEF9-FE715C646DE5}"/>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5" name="Footer Placeholder 4">
            <a:extLst>
              <a:ext uri="{FF2B5EF4-FFF2-40B4-BE49-F238E27FC236}">
                <a16:creationId xmlns:a16="http://schemas.microsoft.com/office/drawing/2014/main" id="{6B47472C-BC5B-4759-BA2D-DD2C524C6A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481D40-FF5E-44D0-A31D-F437E6DC470E}"/>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426233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BCD8-5666-4ADA-A49F-BE3375FF8BE6}"/>
              </a:ext>
            </a:extLst>
          </p:cNvPr>
          <p:cNvSpPr>
            <a:spLocks noGrp="1"/>
          </p:cNvSpPr>
          <p:nvPr>
            <p:ph type="title"/>
          </p:nvPr>
        </p:nvSpPr>
        <p:spPr>
          <a:xfrm>
            <a:off x="998538" y="2051050"/>
            <a:ext cx="12619037" cy="3424238"/>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DE1AA97-17E1-467E-B0A7-E89BEBCD8F88}"/>
              </a:ext>
            </a:extLst>
          </p:cNvPr>
          <p:cNvSpPr>
            <a:spLocks noGrp="1"/>
          </p:cNvSpPr>
          <p:nvPr>
            <p:ph type="body" idx="1"/>
          </p:nvPr>
        </p:nvSpPr>
        <p:spPr>
          <a:xfrm>
            <a:off x="998538" y="5507038"/>
            <a:ext cx="12619037" cy="18002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97DBA5-B628-45D3-8ED4-A41B382ECEAF}"/>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5" name="Footer Placeholder 4">
            <a:extLst>
              <a:ext uri="{FF2B5EF4-FFF2-40B4-BE49-F238E27FC236}">
                <a16:creationId xmlns:a16="http://schemas.microsoft.com/office/drawing/2014/main" id="{E4B86BB9-E62F-499C-B5FA-8684F01CF0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4920B5-DBC4-45FB-B933-37EFEAE39E31}"/>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3501348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3A3D-189E-47E0-A46B-8319B80EE6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1768C4-BFF8-4191-835C-BE2F3A609BA9}"/>
              </a:ext>
            </a:extLst>
          </p:cNvPr>
          <p:cNvSpPr>
            <a:spLocks noGrp="1"/>
          </p:cNvSpPr>
          <p:nvPr>
            <p:ph sz="half" idx="1"/>
          </p:nvPr>
        </p:nvSpPr>
        <p:spPr>
          <a:xfrm>
            <a:off x="1006475" y="2190750"/>
            <a:ext cx="6232525" cy="5221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30532A-4742-4420-9D38-569341057E78}"/>
              </a:ext>
            </a:extLst>
          </p:cNvPr>
          <p:cNvSpPr>
            <a:spLocks noGrp="1"/>
          </p:cNvSpPr>
          <p:nvPr>
            <p:ph sz="half" idx="2"/>
          </p:nvPr>
        </p:nvSpPr>
        <p:spPr>
          <a:xfrm>
            <a:off x="7391400" y="2190750"/>
            <a:ext cx="6232525" cy="5221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A4D28F-E69A-4469-9B3C-1DEC46A8750E}"/>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6" name="Footer Placeholder 5">
            <a:extLst>
              <a:ext uri="{FF2B5EF4-FFF2-40B4-BE49-F238E27FC236}">
                <a16:creationId xmlns:a16="http://schemas.microsoft.com/office/drawing/2014/main" id="{6BBA85AA-43FD-486A-BB74-444D16099B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9DB53D-AA98-4511-884B-484D945D3AB4}"/>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4277066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3398-3FA2-47DA-B1BD-D1096F184282}"/>
              </a:ext>
            </a:extLst>
          </p:cNvPr>
          <p:cNvSpPr>
            <a:spLocks noGrp="1"/>
          </p:cNvSpPr>
          <p:nvPr>
            <p:ph type="title"/>
          </p:nvPr>
        </p:nvSpPr>
        <p:spPr>
          <a:xfrm>
            <a:off x="1008063" y="438150"/>
            <a:ext cx="12619037" cy="15906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492FAD-2BDD-4B25-9B6F-F3A20AA9EAE9}"/>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D5DDCC-262B-4298-B116-C51079E0B79E}"/>
              </a:ext>
            </a:extLst>
          </p:cNvPr>
          <p:cNvSpPr>
            <a:spLocks noGrp="1"/>
          </p:cNvSpPr>
          <p:nvPr>
            <p:ph sz="half" idx="2"/>
          </p:nvPr>
        </p:nvSpPr>
        <p:spPr>
          <a:xfrm>
            <a:off x="1008063" y="3006725"/>
            <a:ext cx="6189662" cy="4421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031B41F-2820-4FE7-A4EE-992B2EBA03B5}"/>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5E05C7-9FBC-403F-B1BB-A012B9EAF829}"/>
              </a:ext>
            </a:extLst>
          </p:cNvPr>
          <p:cNvSpPr>
            <a:spLocks noGrp="1"/>
          </p:cNvSpPr>
          <p:nvPr>
            <p:ph sz="quarter" idx="4"/>
          </p:nvPr>
        </p:nvSpPr>
        <p:spPr>
          <a:xfrm>
            <a:off x="7407275" y="3006725"/>
            <a:ext cx="6219825" cy="4421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F0761A-F3A9-4167-9F8F-CEF9F3067616}"/>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8" name="Footer Placeholder 7">
            <a:extLst>
              <a:ext uri="{FF2B5EF4-FFF2-40B4-BE49-F238E27FC236}">
                <a16:creationId xmlns:a16="http://schemas.microsoft.com/office/drawing/2014/main" id="{17D96B0C-1B7C-43F8-9D4F-8B568D355C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ACBEB8-1D69-400C-850C-14F9E593989A}"/>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3394529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204D-D41E-496D-A765-22B15DA03F9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E7C902-8778-431B-AADC-11474F90200D}"/>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4" name="Footer Placeholder 3">
            <a:extLst>
              <a:ext uri="{FF2B5EF4-FFF2-40B4-BE49-F238E27FC236}">
                <a16:creationId xmlns:a16="http://schemas.microsoft.com/office/drawing/2014/main" id="{A484654C-696D-431D-BC5B-45B43A3C2D1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2714229-1339-4206-9CA3-9D8D82C5A906}"/>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334086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820180-89D5-4558-B006-829144993F40}"/>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3" name="Footer Placeholder 2">
            <a:extLst>
              <a:ext uri="{FF2B5EF4-FFF2-40B4-BE49-F238E27FC236}">
                <a16:creationId xmlns:a16="http://schemas.microsoft.com/office/drawing/2014/main" id="{C9082208-1462-45E7-9B5D-F75A7FCEA77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331B90-6560-48F2-AFE9-7F2790FA1713}"/>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3569057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9C9E-DE44-4383-8162-8EC73A9D94F7}"/>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BCB20CD-2353-4438-8F8C-DE9DEE4939DE}"/>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0211B50-7849-410D-9D62-774517A4A4AF}"/>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A3BB8A-226B-4FD2-AA2C-2541218F52D0}"/>
              </a:ext>
            </a:extLst>
          </p:cNvPr>
          <p:cNvSpPr>
            <a:spLocks noGrp="1"/>
          </p:cNvSpPr>
          <p:nvPr>
            <p:ph type="dt" sz="half" idx="10"/>
          </p:nvPr>
        </p:nvSpPr>
        <p:spPr/>
        <p:txBody>
          <a:bodyPr/>
          <a:lstStyle/>
          <a:p>
            <a:fld id="{2741F464-1180-46E1-8E66-CC7FB4F7EC3D}" type="datetimeFigureOut">
              <a:rPr lang="en-IN" smtClean="0"/>
              <a:t>09-07-2024</a:t>
            </a:fld>
            <a:endParaRPr lang="en-IN"/>
          </a:p>
        </p:txBody>
      </p:sp>
      <p:sp>
        <p:nvSpPr>
          <p:cNvPr id="6" name="Footer Placeholder 5">
            <a:extLst>
              <a:ext uri="{FF2B5EF4-FFF2-40B4-BE49-F238E27FC236}">
                <a16:creationId xmlns:a16="http://schemas.microsoft.com/office/drawing/2014/main" id="{4868E0A5-1DF1-435C-B8B2-29F09926B3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220B47-C887-4CB2-8782-DDC3E59325B1}"/>
              </a:ext>
            </a:extLst>
          </p:cNvPr>
          <p:cNvSpPr>
            <a:spLocks noGrp="1"/>
          </p:cNvSpPr>
          <p:nvPr>
            <p:ph type="sldNum" sz="quarter" idx="12"/>
          </p:nvPr>
        </p:nvSpPr>
        <p:spPr/>
        <p:txBody>
          <a:bodyPr/>
          <a:lstStyle/>
          <a:p>
            <a:fld id="{27A6810B-D8A0-4206-ADE1-A629154CA122}" type="slidenum">
              <a:rPr lang="en-IN" smtClean="0"/>
              <a:t>‹#›</a:t>
            </a:fld>
            <a:endParaRPr lang="en-IN"/>
          </a:p>
        </p:txBody>
      </p:sp>
    </p:spTree>
    <p:extLst>
      <p:ext uri="{BB962C8B-B14F-4D97-AF65-F5344CB8AC3E}">
        <p14:creationId xmlns:p14="http://schemas.microsoft.com/office/powerpoint/2010/main" val="425665812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24E1ED-EF09-4D78-B0D8-6860243BB03D}"/>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172578-8F22-46AA-B46C-C3F448377C0C}"/>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8028A6D3-D2A5-4416-9C0C-8CDB90663209}"/>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defRPr>
            </a:lvl1pPr>
          </a:lstStyle>
          <a:p>
            <a:fld id="{2741F464-1180-46E1-8E66-CC7FB4F7EC3D}" type="datetimeFigureOut">
              <a:rPr lang="en-IN" smtClean="0"/>
              <a:pPr/>
              <a:t>09-07-2024</a:t>
            </a:fld>
            <a:endParaRPr lang="en-IN" dirty="0"/>
          </a:p>
        </p:txBody>
      </p:sp>
      <p:sp>
        <p:nvSpPr>
          <p:cNvPr id="5" name="Footer Placeholder 4">
            <a:extLst>
              <a:ext uri="{FF2B5EF4-FFF2-40B4-BE49-F238E27FC236}">
                <a16:creationId xmlns:a16="http://schemas.microsoft.com/office/drawing/2014/main" id="{2F9EF395-84DD-4F10-BE49-0D314485AA45}"/>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defRPr>
            </a:lvl1pPr>
          </a:lstStyle>
          <a:p>
            <a:endParaRPr lang="en-IN" dirty="0"/>
          </a:p>
        </p:txBody>
      </p:sp>
      <p:sp>
        <p:nvSpPr>
          <p:cNvPr id="6" name="Slide Number Placeholder 5">
            <a:extLst>
              <a:ext uri="{FF2B5EF4-FFF2-40B4-BE49-F238E27FC236}">
                <a16:creationId xmlns:a16="http://schemas.microsoft.com/office/drawing/2014/main" id="{4384E773-5E7C-4325-8BD2-FE640068C6DD}"/>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defRPr>
            </a:lvl1pPr>
          </a:lstStyle>
          <a:p>
            <a:fld id="{27A6810B-D8A0-4206-ADE1-A629154CA122}" type="slidenum">
              <a:rPr lang="en-IN" smtClean="0"/>
              <a:pPr/>
              <a:t>‹#›</a:t>
            </a:fld>
            <a:endParaRPr lang="en-IN" dirty="0"/>
          </a:p>
        </p:txBody>
      </p:sp>
    </p:spTree>
    <p:extLst>
      <p:ext uri="{BB962C8B-B14F-4D97-AF65-F5344CB8AC3E}">
        <p14:creationId xmlns:p14="http://schemas.microsoft.com/office/powerpoint/2010/main" val="456087166"/>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62" r:id="rId9"/>
    <p:sldLayoutId id="2147483659" r:id="rId10"/>
    <p:sldLayoutId id="2147483660"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HANKISHOREMOLLI/CYBER-SECURITY-STEGANOGRAPHY" TargetMode="External"/><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388275"/>
            <a:ext cx="4869061" cy="3453051"/>
          </a:xfrm>
          <a:prstGeom prst="rect">
            <a:avLst/>
          </a:prstGeom>
        </p:spPr>
      </p:pic>
      <p:sp>
        <p:nvSpPr>
          <p:cNvPr id="6" name="Text 1"/>
          <p:cNvSpPr/>
          <p:nvPr/>
        </p:nvSpPr>
        <p:spPr>
          <a:xfrm>
            <a:off x="5627077" y="852964"/>
            <a:ext cx="8852598" cy="7256056"/>
          </a:xfrm>
          <a:prstGeom prst="rect">
            <a:avLst/>
          </a:prstGeom>
          <a:noFill/>
          <a:ln/>
        </p:spPr>
        <p:txBody>
          <a:bodyPr wrap="square" rtlCol="0" anchor="t"/>
          <a:lstStyle/>
          <a:p>
            <a:pPr marL="0" indent="0">
              <a:lnSpc>
                <a:spcPct val="250000"/>
              </a:lnSpc>
              <a:buNone/>
            </a:pPr>
            <a:r>
              <a:rPr lang="en-US" sz="4000" dirty="0">
                <a:solidFill>
                  <a:srgbClr val="B380FF"/>
                </a:solidFill>
                <a:latin typeface="Times New Roman" panose="02020603050405020304" pitchFamily="18" charset="0"/>
                <a:ea typeface="Sora" pitchFamily="34" charset="-122"/>
                <a:cs typeface="Times New Roman" panose="02020603050405020304" pitchFamily="18" charset="0"/>
              </a:rPr>
              <a:t>STUDENT DETAILS:</a:t>
            </a:r>
          </a:p>
          <a:p>
            <a:pPr marL="0" indent="0">
              <a:lnSpc>
                <a:spcPct val="250000"/>
              </a:lnSpc>
              <a:buNone/>
            </a:pPr>
            <a:r>
              <a:rPr lang="en-US" sz="2200" dirty="0">
                <a:solidFill>
                  <a:srgbClr val="B380FF"/>
                </a:solidFill>
                <a:latin typeface="Times New Roman" panose="02020603050405020304" pitchFamily="18" charset="0"/>
                <a:ea typeface="Sora" pitchFamily="34" charset="-122"/>
                <a:cs typeface="Times New Roman" panose="02020603050405020304" pitchFamily="18" charset="0"/>
              </a:rPr>
              <a:t>NAME                        : MOLLI MOHAN KISHORE</a:t>
            </a:r>
          </a:p>
          <a:p>
            <a:pPr marL="0" indent="0">
              <a:lnSpc>
                <a:spcPct val="250000"/>
              </a:lnSpc>
              <a:buNone/>
            </a:pPr>
            <a:r>
              <a:rPr lang="en-US" sz="2200" dirty="0">
                <a:solidFill>
                  <a:srgbClr val="B380FF"/>
                </a:solidFill>
                <a:latin typeface="Times New Roman" panose="02020603050405020304" pitchFamily="18" charset="0"/>
                <a:ea typeface="Sora" pitchFamily="34" charset="-122"/>
                <a:cs typeface="Times New Roman" panose="02020603050405020304" pitchFamily="18" charset="0"/>
              </a:rPr>
              <a:t>ROLL NUMBER       : 22Q75A0351</a:t>
            </a:r>
          </a:p>
          <a:p>
            <a:pPr marL="0" indent="0">
              <a:lnSpc>
                <a:spcPct val="250000"/>
              </a:lnSpc>
              <a:buNone/>
            </a:pPr>
            <a:r>
              <a:rPr lang="en-US" sz="2200" dirty="0">
                <a:solidFill>
                  <a:srgbClr val="B380FF"/>
                </a:solidFill>
                <a:latin typeface="Times New Roman" panose="02020603050405020304" pitchFamily="18" charset="0"/>
                <a:ea typeface="Sora" pitchFamily="34" charset="-122"/>
                <a:cs typeface="Times New Roman" panose="02020603050405020304" pitchFamily="18" charset="0"/>
              </a:rPr>
              <a:t>EMAIL                       : mohankishoremolli9640@gmail.com</a:t>
            </a:r>
          </a:p>
          <a:p>
            <a:pPr marL="0" indent="0">
              <a:lnSpc>
                <a:spcPct val="250000"/>
              </a:lnSpc>
              <a:buNone/>
            </a:pPr>
            <a:r>
              <a:rPr lang="en-US" sz="2200" dirty="0">
                <a:solidFill>
                  <a:srgbClr val="B380FF"/>
                </a:solidFill>
                <a:latin typeface="Times New Roman" panose="02020603050405020304" pitchFamily="18" charset="0"/>
                <a:ea typeface="Sora" pitchFamily="34" charset="-122"/>
                <a:cs typeface="Times New Roman" panose="02020603050405020304" pitchFamily="18" charset="0"/>
              </a:rPr>
              <a:t>BRANCH                   : MECHANICAL</a:t>
            </a:r>
          </a:p>
          <a:p>
            <a:pPr marL="0" indent="0">
              <a:lnSpc>
                <a:spcPct val="250000"/>
              </a:lnSpc>
              <a:buNone/>
            </a:pPr>
            <a:r>
              <a:rPr lang="en-US" sz="2200" dirty="0">
                <a:solidFill>
                  <a:srgbClr val="B380FF"/>
                </a:solidFill>
                <a:latin typeface="Times New Roman" panose="02020603050405020304" pitchFamily="18" charset="0"/>
                <a:ea typeface="Sora" pitchFamily="34" charset="-122"/>
                <a:cs typeface="Times New Roman" panose="02020603050405020304" pitchFamily="18" charset="0"/>
              </a:rPr>
              <a:t>COLLEGE                 : </a:t>
            </a:r>
            <a:r>
              <a:rPr lang="en-US" sz="1600" b="1" dirty="0">
                <a:solidFill>
                  <a:srgbClr val="B380FF"/>
                </a:solidFill>
                <a:latin typeface="Times New Roman" panose="02020603050405020304" pitchFamily="18" charset="0"/>
                <a:ea typeface="Sora" pitchFamily="34" charset="-122"/>
                <a:cs typeface="Times New Roman" panose="02020603050405020304" pitchFamily="18" charset="0"/>
              </a:rPr>
              <a:t>AVANTHI INSTITUTE OF ENGINEERING AND TECHNOLOGY</a:t>
            </a:r>
          </a:p>
          <a:p>
            <a:pPr marL="0" indent="0">
              <a:lnSpc>
                <a:spcPct val="150000"/>
              </a:lnSpc>
              <a:buNone/>
            </a:pPr>
            <a:endParaRPr lang="en-US" sz="1600" b="1" dirty="0">
              <a:latin typeface="Times New Roman" panose="02020603050405020304" pitchFamily="18" charset="0"/>
              <a:cs typeface="Times New Roman" panose="02020603050405020304" pitchFamily="18" charset="0"/>
            </a:endParaRPr>
          </a:p>
        </p:txBody>
      </p:sp>
      <p:sp>
        <p:nvSpPr>
          <p:cNvPr id="7" name="Text 2"/>
          <p:cNvSpPr/>
          <p:nvPr/>
        </p:nvSpPr>
        <p:spPr>
          <a:xfrm>
            <a:off x="6350437" y="5481876"/>
            <a:ext cx="7415927" cy="1185148"/>
          </a:xfrm>
          <a:prstGeom prst="rect">
            <a:avLst/>
          </a:prstGeom>
          <a:noFill/>
          <a:ln/>
        </p:spPr>
        <p:txBody>
          <a:bodyPr wrap="square" rtlCol="0" anchor="t"/>
          <a:lstStyle/>
          <a:p>
            <a:pPr marL="0" indent="0">
              <a:lnSpc>
                <a:spcPts val="3110"/>
              </a:lnSpc>
              <a:buNone/>
            </a:pPr>
            <a:endParaRPr lang="en-US" sz="1944" dirty="0">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98305"/>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22034" y="0"/>
            <a:ext cx="5486400" cy="8229600"/>
          </a:xfrm>
          <a:prstGeom prst="rect">
            <a:avLst/>
          </a:prstGeom>
        </p:spPr>
      </p:pic>
      <p:sp>
        <p:nvSpPr>
          <p:cNvPr id="6" name="Text 1"/>
          <p:cNvSpPr/>
          <p:nvPr/>
        </p:nvSpPr>
        <p:spPr>
          <a:xfrm>
            <a:off x="6350437" y="3729038"/>
            <a:ext cx="6172200" cy="771525"/>
          </a:xfrm>
          <a:prstGeom prst="rect">
            <a:avLst/>
          </a:prstGeom>
          <a:noFill/>
          <a:ln/>
        </p:spPr>
        <p:txBody>
          <a:bodyPr wrap="none" rtlCol="0" anchor="t"/>
          <a:lstStyle/>
          <a:p>
            <a:pPr marL="0" indent="0">
              <a:lnSpc>
                <a:spcPts val="6075"/>
              </a:lnSpc>
              <a:buNone/>
            </a:pPr>
            <a:endParaRPr lang="en-US" sz="4860" dirty="0">
              <a:latin typeface="Times New Roman" panose="02020603050405020304" pitchFamily="18" charset="0"/>
            </a:endParaRPr>
          </a:p>
        </p:txBody>
      </p:sp>
      <p:sp>
        <p:nvSpPr>
          <p:cNvPr id="9" name="TextBox 8">
            <a:extLst>
              <a:ext uri="{FF2B5EF4-FFF2-40B4-BE49-F238E27FC236}">
                <a16:creationId xmlns:a16="http://schemas.microsoft.com/office/drawing/2014/main" id="{36DA79C9-DEF2-47A6-80EA-F06EC595B6E5}"/>
              </a:ext>
            </a:extLst>
          </p:cNvPr>
          <p:cNvSpPr txBox="1"/>
          <p:nvPr/>
        </p:nvSpPr>
        <p:spPr>
          <a:xfrm>
            <a:off x="407625" y="556158"/>
            <a:ext cx="2236424" cy="646331"/>
          </a:xfrm>
          <a:prstGeom prst="rect">
            <a:avLst/>
          </a:prstGeom>
          <a:noFill/>
        </p:spPr>
        <p:txBody>
          <a:bodyPr wrap="square" rtlCol="0">
            <a:spAutoFit/>
          </a:bodyPr>
          <a:lstStyle/>
          <a:p>
            <a:r>
              <a:rPr lang="en-US" sz="3600" b="1" dirty="0">
                <a:latin typeface="+mj-lt"/>
              </a:rPr>
              <a:t>RESULT</a:t>
            </a:r>
            <a:endParaRPr lang="en-IN" sz="3600" b="1" dirty="0">
              <a:latin typeface="+mj-lt"/>
            </a:endParaRPr>
          </a:p>
        </p:txBody>
      </p:sp>
      <p:pic>
        <p:nvPicPr>
          <p:cNvPr id="13" name="Picture 12">
            <a:extLst>
              <a:ext uri="{FF2B5EF4-FFF2-40B4-BE49-F238E27FC236}">
                <a16:creationId xmlns:a16="http://schemas.microsoft.com/office/drawing/2014/main" id="{DB62A6DE-D97B-41B3-B261-D89E5467154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200"/>
                    </a14:imgEffect>
                    <a14:imgEffect>
                      <a14:saturation sat="99000"/>
                    </a14:imgEffect>
                  </a14:imgLayer>
                </a14:imgProps>
              </a:ext>
            </a:extLst>
          </a:blip>
          <a:stretch>
            <a:fillRect/>
          </a:stretch>
        </p:blipFill>
        <p:spPr>
          <a:xfrm>
            <a:off x="568117" y="1933146"/>
            <a:ext cx="12822439" cy="54996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598CDB-770C-4955-A814-D5050616C6B7}"/>
              </a:ext>
            </a:extLst>
          </p:cNvPr>
          <p:cNvSpPr txBox="1"/>
          <p:nvPr/>
        </p:nvSpPr>
        <p:spPr>
          <a:xfrm>
            <a:off x="517793" y="484742"/>
            <a:ext cx="6709272" cy="1015663"/>
          </a:xfrm>
          <a:prstGeom prst="rect">
            <a:avLst/>
          </a:prstGeom>
          <a:noFill/>
        </p:spPr>
        <p:txBody>
          <a:bodyPr wrap="square" rtlCol="0">
            <a:spAutoFit/>
          </a:bodyPr>
          <a:lstStyle/>
          <a:p>
            <a:r>
              <a:rPr lang="en-US" sz="6000" dirty="0">
                <a:latin typeface="+mj-lt"/>
              </a:rPr>
              <a:t>LINKS:</a:t>
            </a:r>
            <a:endParaRPr lang="en-IN" sz="6000" dirty="0">
              <a:latin typeface="+mj-lt"/>
            </a:endParaRPr>
          </a:p>
        </p:txBody>
      </p:sp>
      <p:sp>
        <p:nvSpPr>
          <p:cNvPr id="3" name="TextBox 2">
            <a:extLst>
              <a:ext uri="{FF2B5EF4-FFF2-40B4-BE49-F238E27FC236}">
                <a16:creationId xmlns:a16="http://schemas.microsoft.com/office/drawing/2014/main" id="{17668C79-B899-4869-904F-BACA907A53B0}"/>
              </a:ext>
            </a:extLst>
          </p:cNvPr>
          <p:cNvSpPr txBox="1"/>
          <p:nvPr/>
        </p:nvSpPr>
        <p:spPr>
          <a:xfrm>
            <a:off x="1" y="2500830"/>
            <a:ext cx="14542264" cy="2677656"/>
          </a:xfrm>
          <a:prstGeom prst="rect">
            <a:avLst/>
          </a:prstGeom>
          <a:noFill/>
        </p:spPr>
        <p:txBody>
          <a:bodyPr wrap="square" rtlCol="0">
            <a:spAutoFit/>
          </a:bodyPr>
          <a:lstStyle/>
          <a:p>
            <a:r>
              <a:rPr lang="en-IN" sz="2800" dirty="0"/>
              <a:t>   </a:t>
            </a:r>
            <a:r>
              <a:rPr lang="en-IN" sz="2800" dirty="0">
                <a:solidFill>
                  <a:schemeClr val="bg1"/>
                </a:solidFill>
                <a:effectLst>
                  <a:glow rad="254000">
                    <a:schemeClr val="bg1">
                      <a:alpha val="40000"/>
                    </a:schemeClr>
                  </a:glow>
                </a:effectLst>
                <a:hlinkClick r:id="rId3">
                  <a:extLst>
                    <a:ext uri="{A12FA001-AC4F-418D-AE19-62706E023703}">
                      <ahyp:hlinkClr xmlns:ahyp="http://schemas.microsoft.com/office/drawing/2018/hyperlinkcolor" val="tx"/>
                    </a:ext>
                  </a:extLst>
                </a:hlinkClick>
              </a:rPr>
              <a:t>https://github.com/MOHANKISHOREMOLLI/CYBER-SECURITY-STEGANOGRAPHY</a:t>
            </a:r>
            <a:endParaRPr lang="en-IN" sz="2800" dirty="0">
              <a:solidFill>
                <a:schemeClr val="bg1"/>
              </a:solidFill>
              <a:effectLst>
                <a:glow rad="254000">
                  <a:schemeClr val="bg1">
                    <a:alpha val="40000"/>
                  </a:schemeClr>
                </a:glow>
              </a:effectLst>
            </a:endParaRPr>
          </a:p>
          <a:p>
            <a:endParaRPr lang="en-US" sz="2800" dirty="0">
              <a:solidFill>
                <a:schemeClr val="bg1"/>
              </a:solidFill>
              <a:effectLst>
                <a:glow rad="254000">
                  <a:schemeClr val="bg1">
                    <a:alpha val="40000"/>
                  </a:schemeClr>
                </a:glow>
              </a:effectLst>
            </a:endParaRPr>
          </a:p>
          <a:p>
            <a:endParaRPr lang="en-US" sz="2800" dirty="0">
              <a:solidFill>
                <a:schemeClr val="bg1"/>
              </a:solidFill>
              <a:effectLst>
                <a:glow rad="254000">
                  <a:schemeClr val="bg1">
                    <a:alpha val="40000"/>
                  </a:schemeClr>
                </a:glow>
              </a:effectLst>
            </a:endParaRPr>
          </a:p>
          <a:p>
            <a:pPr algn="ctr"/>
            <a:r>
              <a:rPr lang="en-IN" sz="2800" dirty="0">
                <a:solidFill>
                  <a:schemeClr val="bg1"/>
                </a:solidFill>
                <a:effectLst>
                  <a:glow rad="254000">
                    <a:schemeClr val="bg1">
                      <a:alpha val="40000"/>
                    </a:schemeClr>
                  </a:glow>
                </a:effectLst>
              </a:rPr>
              <a:t>https://github.com/MOHANKISHOREMOLLI/CYBER-SECURITY-STEGANOGRAPHY/tree/main/PPT%20OF%20STEGANOGRAPHY/CODE%20FOR%20STEGANOGRAPHY</a:t>
            </a:r>
          </a:p>
        </p:txBody>
      </p:sp>
    </p:spTree>
    <p:extLst>
      <p:ext uri="{BB962C8B-B14F-4D97-AF65-F5344CB8AC3E}">
        <p14:creationId xmlns:p14="http://schemas.microsoft.com/office/powerpoint/2010/main" val="189973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85340" y="1542098"/>
            <a:ext cx="5003602" cy="5145405"/>
          </a:xfrm>
          <a:prstGeom prst="rect">
            <a:avLst/>
          </a:prstGeom>
        </p:spPr>
      </p:pic>
      <p:sp>
        <p:nvSpPr>
          <p:cNvPr id="6" name="Text 1"/>
          <p:cNvSpPr/>
          <p:nvPr/>
        </p:nvSpPr>
        <p:spPr>
          <a:xfrm>
            <a:off x="675680" y="1140619"/>
            <a:ext cx="7792641" cy="1206579"/>
          </a:xfrm>
          <a:prstGeom prst="rect">
            <a:avLst/>
          </a:prstGeom>
          <a:noFill/>
          <a:ln/>
        </p:spPr>
        <p:txBody>
          <a:bodyPr wrap="square" rtlCol="0" anchor="t"/>
          <a:lstStyle/>
          <a:p>
            <a:pPr marL="0" indent="0">
              <a:lnSpc>
                <a:spcPts val="4751"/>
              </a:lnSpc>
              <a:buNone/>
            </a:pPr>
            <a:r>
              <a:rPr lang="en-US" sz="3801" dirty="0">
                <a:solidFill>
                  <a:srgbClr val="B380FF"/>
                </a:solidFill>
                <a:latin typeface="Times New Roman" panose="02020603050405020304" pitchFamily="18" charset="0"/>
                <a:ea typeface="Sora" pitchFamily="34" charset="-122"/>
                <a:cs typeface="Times New Roman" panose="02020603050405020304" pitchFamily="18" charset="0"/>
              </a:rPr>
              <a:t>Hiding a Text Inside an Image Using Steganography</a:t>
            </a:r>
            <a:endParaRPr lang="en-US" sz="3801" dirty="0">
              <a:latin typeface="Times New Roman" panose="02020603050405020304" pitchFamily="18" charset="0"/>
              <a:cs typeface="Times New Roman" panose="02020603050405020304" pitchFamily="18" charset="0"/>
            </a:endParaRPr>
          </a:p>
        </p:txBody>
      </p:sp>
      <p:sp>
        <p:nvSpPr>
          <p:cNvPr id="7" name="Shape 2"/>
          <p:cNvSpPr/>
          <p:nvPr/>
        </p:nvSpPr>
        <p:spPr>
          <a:xfrm>
            <a:off x="675680" y="2853928"/>
            <a:ext cx="434340" cy="434340"/>
          </a:xfrm>
          <a:prstGeom prst="roundRect">
            <a:avLst>
              <a:gd name="adj" fmla="val 13336"/>
            </a:avLst>
          </a:prstGeom>
          <a:solidFill>
            <a:srgbClr val="1A1A21"/>
          </a:solidFill>
          <a:ln/>
        </p:spPr>
      </p:sp>
      <p:sp>
        <p:nvSpPr>
          <p:cNvPr id="8" name="Text 3"/>
          <p:cNvSpPr/>
          <p:nvPr/>
        </p:nvSpPr>
        <p:spPr>
          <a:xfrm>
            <a:off x="831533" y="2926318"/>
            <a:ext cx="122515" cy="289560"/>
          </a:xfrm>
          <a:prstGeom prst="rect">
            <a:avLst/>
          </a:prstGeom>
          <a:noFill/>
          <a:ln/>
        </p:spPr>
        <p:txBody>
          <a:bodyPr wrap="none" rtlCol="0" anchor="t"/>
          <a:lstStyle/>
          <a:p>
            <a:pPr marL="0" indent="0" algn="ctr">
              <a:lnSpc>
                <a:spcPts val="2280"/>
              </a:lnSpc>
              <a:buNone/>
            </a:pPr>
            <a:r>
              <a:rPr lang="en-US" sz="2280" dirty="0">
                <a:solidFill>
                  <a:srgbClr val="B380FF"/>
                </a:solidFill>
                <a:latin typeface="Times New Roman" panose="02020603050405020304" pitchFamily="18" charset="0"/>
                <a:ea typeface="Sora" pitchFamily="34" charset="-122"/>
                <a:cs typeface="Times New Roman" panose="02020603050405020304" pitchFamily="18" charset="0"/>
              </a:rPr>
              <a:t>1</a:t>
            </a:r>
            <a:endParaRPr lang="en-US" sz="2280" dirty="0">
              <a:latin typeface="Times New Roman" panose="02020603050405020304" pitchFamily="18" charset="0"/>
            </a:endParaRPr>
          </a:p>
        </p:txBody>
      </p:sp>
      <p:sp>
        <p:nvSpPr>
          <p:cNvPr id="9" name="Text 4"/>
          <p:cNvSpPr/>
          <p:nvPr/>
        </p:nvSpPr>
        <p:spPr>
          <a:xfrm>
            <a:off x="1303020" y="2853928"/>
            <a:ext cx="2909173" cy="301585"/>
          </a:xfrm>
          <a:prstGeom prst="rect">
            <a:avLst/>
          </a:prstGeom>
          <a:noFill/>
          <a:ln/>
        </p:spPr>
        <p:txBody>
          <a:bodyPr wrap="none" rtlCol="0" anchor="t"/>
          <a:lstStyle/>
          <a:p>
            <a:pPr marL="0" indent="0">
              <a:lnSpc>
                <a:spcPts val="2375"/>
              </a:lnSpc>
              <a:buNone/>
            </a:pPr>
            <a:r>
              <a:rPr lang="en-US" sz="1900" dirty="0">
                <a:solidFill>
                  <a:srgbClr val="B380FF"/>
                </a:solidFill>
                <a:latin typeface="Times New Roman" panose="02020603050405020304" pitchFamily="18" charset="0"/>
                <a:ea typeface="Sora" pitchFamily="34" charset="-122"/>
                <a:cs typeface="Times New Roman" panose="02020603050405020304" pitchFamily="18" charset="0"/>
              </a:rPr>
              <a:t>Secure Communication</a:t>
            </a:r>
            <a:endParaRPr lang="en-US" sz="1900" dirty="0">
              <a:latin typeface="Times New Roman" panose="02020603050405020304" pitchFamily="18" charset="0"/>
            </a:endParaRPr>
          </a:p>
        </p:txBody>
      </p:sp>
      <p:sp>
        <p:nvSpPr>
          <p:cNvPr id="10" name="Text 5"/>
          <p:cNvSpPr/>
          <p:nvPr/>
        </p:nvSpPr>
        <p:spPr>
          <a:xfrm>
            <a:off x="1303020" y="3271242"/>
            <a:ext cx="7165300" cy="617934"/>
          </a:xfrm>
          <a:prstGeom prst="rect">
            <a:avLst/>
          </a:prstGeom>
          <a:noFill/>
          <a:ln/>
        </p:spPr>
        <p:txBody>
          <a:bodyPr wrap="square" rtlCol="0" anchor="t"/>
          <a:lstStyle/>
          <a:p>
            <a:pPr marL="0" indent="0">
              <a:lnSpc>
                <a:spcPts val="2432"/>
              </a:lnSpc>
              <a:buNone/>
            </a:pPr>
            <a:r>
              <a:rPr lang="en-US" sz="1520" dirty="0">
                <a:solidFill>
                  <a:srgbClr val="E0D6DE"/>
                </a:solidFill>
                <a:latin typeface="Times New Roman" panose="02020603050405020304" pitchFamily="18" charset="0"/>
                <a:ea typeface="Noto Sans TC" pitchFamily="34" charset="-122"/>
                <a:cs typeface="Times New Roman" panose="02020603050405020304" pitchFamily="18" charset="0"/>
              </a:rPr>
              <a:t>Steganography is a technique that allows secret messages to be hidden within seemingly innocent files like images or audio.</a:t>
            </a:r>
            <a:endParaRPr lang="en-US" sz="1520" dirty="0">
              <a:latin typeface="Times New Roman" panose="02020603050405020304" pitchFamily="18" charset="0"/>
            </a:endParaRPr>
          </a:p>
        </p:txBody>
      </p:sp>
      <p:sp>
        <p:nvSpPr>
          <p:cNvPr id="11" name="Shape 6"/>
          <p:cNvSpPr/>
          <p:nvPr/>
        </p:nvSpPr>
        <p:spPr>
          <a:xfrm>
            <a:off x="675680" y="4299347"/>
            <a:ext cx="434340" cy="434340"/>
          </a:xfrm>
          <a:prstGeom prst="roundRect">
            <a:avLst>
              <a:gd name="adj" fmla="val 13336"/>
            </a:avLst>
          </a:prstGeom>
          <a:solidFill>
            <a:srgbClr val="1A1A21"/>
          </a:solidFill>
          <a:ln/>
        </p:spPr>
      </p:sp>
      <p:sp>
        <p:nvSpPr>
          <p:cNvPr id="12" name="Text 7"/>
          <p:cNvSpPr/>
          <p:nvPr/>
        </p:nvSpPr>
        <p:spPr>
          <a:xfrm>
            <a:off x="802600" y="4371737"/>
            <a:ext cx="180499" cy="289560"/>
          </a:xfrm>
          <a:prstGeom prst="rect">
            <a:avLst/>
          </a:prstGeom>
          <a:noFill/>
          <a:ln/>
        </p:spPr>
        <p:txBody>
          <a:bodyPr wrap="none" rtlCol="0" anchor="t"/>
          <a:lstStyle/>
          <a:p>
            <a:pPr marL="0" indent="0" algn="ctr">
              <a:lnSpc>
                <a:spcPts val="2280"/>
              </a:lnSpc>
              <a:buNone/>
            </a:pPr>
            <a:r>
              <a:rPr lang="en-US" sz="2280" dirty="0">
                <a:solidFill>
                  <a:srgbClr val="B380FF"/>
                </a:solidFill>
                <a:latin typeface="Times New Roman" panose="02020603050405020304" pitchFamily="18" charset="0"/>
                <a:ea typeface="Sora" pitchFamily="34" charset="-122"/>
                <a:cs typeface="Times New Roman" panose="02020603050405020304" pitchFamily="18" charset="0"/>
              </a:rPr>
              <a:t>2</a:t>
            </a:r>
            <a:endParaRPr lang="en-US" sz="2280" dirty="0">
              <a:latin typeface="Times New Roman" panose="02020603050405020304" pitchFamily="18" charset="0"/>
            </a:endParaRPr>
          </a:p>
        </p:txBody>
      </p:sp>
      <p:sp>
        <p:nvSpPr>
          <p:cNvPr id="13" name="Text 8"/>
          <p:cNvSpPr/>
          <p:nvPr/>
        </p:nvSpPr>
        <p:spPr>
          <a:xfrm>
            <a:off x="1303020" y="4299347"/>
            <a:ext cx="2413397" cy="301585"/>
          </a:xfrm>
          <a:prstGeom prst="rect">
            <a:avLst/>
          </a:prstGeom>
          <a:noFill/>
          <a:ln/>
        </p:spPr>
        <p:txBody>
          <a:bodyPr wrap="none" rtlCol="0" anchor="t"/>
          <a:lstStyle/>
          <a:p>
            <a:pPr marL="0" indent="0">
              <a:lnSpc>
                <a:spcPts val="2375"/>
              </a:lnSpc>
              <a:buNone/>
            </a:pPr>
            <a:r>
              <a:rPr lang="en-US" sz="1900" dirty="0">
                <a:solidFill>
                  <a:srgbClr val="B380FF"/>
                </a:solidFill>
                <a:latin typeface="Times New Roman" panose="02020603050405020304" pitchFamily="18" charset="0"/>
                <a:ea typeface="Sora" pitchFamily="34" charset="-122"/>
                <a:cs typeface="Times New Roman" panose="02020603050405020304" pitchFamily="18" charset="0"/>
              </a:rPr>
              <a:t>Data Hiding</a:t>
            </a:r>
            <a:endParaRPr lang="en-US" sz="1900" dirty="0">
              <a:latin typeface="Times New Roman" panose="02020603050405020304" pitchFamily="18" charset="0"/>
            </a:endParaRPr>
          </a:p>
        </p:txBody>
      </p:sp>
      <p:sp>
        <p:nvSpPr>
          <p:cNvPr id="14" name="Text 9"/>
          <p:cNvSpPr/>
          <p:nvPr/>
        </p:nvSpPr>
        <p:spPr>
          <a:xfrm>
            <a:off x="1303020" y="4716661"/>
            <a:ext cx="7165300" cy="617934"/>
          </a:xfrm>
          <a:prstGeom prst="rect">
            <a:avLst/>
          </a:prstGeom>
          <a:noFill/>
          <a:ln/>
        </p:spPr>
        <p:txBody>
          <a:bodyPr wrap="square" rtlCol="0" anchor="t"/>
          <a:lstStyle/>
          <a:p>
            <a:pPr marL="0" indent="0">
              <a:lnSpc>
                <a:spcPts val="2432"/>
              </a:lnSpc>
              <a:buNone/>
            </a:pPr>
            <a:r>
              <a:rPr lang="en-US" sz="1520" dirty="0">
                <a:solidFill>
                  <a:srgbClr val="E0D6DE"/>
                </a:solidFill>
                <a:latin typeface="Times New Roman" panose="02020603050405020304" pitchFamily="18" charset="0"/>
                <a:ea typeface="Noto Sans TC" pitchFamily="34" charset="-122"/>
                <a:cs typeface="Times New Roman" panose="02020603050405020304" pitchFamily="18" charset="0"/>
              </a:rPr>
              <a:t>This method is often used to safeguard sensitive information by concealing it within an image, making it less obvious to potential attackers.</a:t>
            </a:r>
            <a:endParaRPr lang="en-US" sz="1520" dirty="0">
              <a:latin typeface="Times New Roman" panose="02020603050405020304" pitchFamily="18" charset="0"/>
            </a:endParaRPr>
          </a:p>
        </p:txBody>
      </p:sp>
      <p:sp>
        <p:nvSpPr>
          <p:cNvPr id="15" name="Shape 10"/>
          <p:cNvSpPr/>
          <p:nvPr/>
        </p:nvSpPr>
        <p:spPr>
          <a:xfrm>
            <a:off x="675680" y="5744766"/>
            <a:ext cx="434340" cy="434340"/>
          </a:xfrm>
          <a:prstGeom prst="roundRect">
            <a:avLst>
              <a:gd name="adj" fmla="val 13336"/>
            </a:avLst>
          </a:prstGeom>
          <a:solidFill>
            <a:srgbClr val="1A1A21"/>
          </a:solidFill>
          <a:ln/>
        </p:spPr>
      </p:sp>
      <p:sp>
        <p:nvSpPr>
          <p:cNvPr id="16" name="Text 11"/>
          <p:cNvSpPr/>
          <p:nvPr/>
        </p:nvSpPr>
        <p:spPr>
          <a:xfrm>
            <a:off x="803077" y="5817156"/>
            <a:ext cx="179546" cy="289560"/>
          </a:xfrm>
          <a:prstGeom prst="rect">
            <a:avLst/>
          </a:prstGeom>
          <a:noFill/>
          <a:ln/>
        </p:spPr>
        <p:txBody>
          <a:bodyPr wrap="none" rtlCol="0" anchor="t"/>
          <a:lstStyle/>
          <a:p>
            <a:pPr marL="0" indent="0" algn="ctr">
              <a:lnSpc>
                <a:spcPts val="2280"/>
              </a:lnSpc>
              <a:buNone/>
            </a:pPr>
            <a:r>
              <a:rPr lang="en-US" sz="2280" dirty="0">
                <a:solidFill>
                  <a:srgbClr val="B380FF"/>
                </a:solidFill>
                <a:latin typeface="Times New Roman" panose="02020603050405020304" pitchFamily="18" charset="0"/>
                <a:ea typeface="Sora" pitchFamily="34" charset="-122"/>
                <a:cs typeface="Times New Roman" panose="02020603050405020304" pitchFamily="18" charset="0"/>
              </a:rPr>
              <a:t>3</a:t>
            </a:r>
            <a:endParaRPr lang="en-US" sz="2280" dirty="0">
              <a:latin typeface="Times New Roman" panose="02020603050405020304" pitchFamily="18" charset="0"/>
            </a:endParaRPr>
          </a:p>
        </p:txBody>
      </p:sp>
      <p:sp>
        <p:nvSpPr>
          <p:cNvPr id="17" name="Text 12"/>
          <p:cNvSpPr/>
          <p:nvPr/>
        </p:nvSpPr>
        <p:spPr>
          <a:xfrm>
            <a:off x="1303020" y="5744766"/>
            <a:ext cx="2413397" cy="301585"/>
          </a:xfrm>
          <a:prstGeom prst="rect">
            <a:avLst/>
          </a:prstGeom>
          <a:noFill/>
          <a:ln/>
        </p:spPr>
        <p:txBody>
          <a:bodyPr wrap="none" rtlCol="0" anchor="t"/>
          <a:lstStyle/>
          <a:p>
            <a:pPr marL="0" indent="0">
              <a:lnSpc>
                <a:spcPts val="2375"/>
              </a:lnSpc>
              <a:buNone/>
            </a:pPr>
            <a:r>
              <a:rPr lang="en-US" sz="1900" dirty="0">
                <a:solidFill>
                  <a:srgbClr val="B380FF"/>
                </a:solidFill>
                <a:latin typeface="Times New Roman" panose="02020603050405020304" pitchFamily="18" charset="0"/>
                <a:ea typeface="Sora" pitchFamily="34" charset="-122"/>
                <a:cs typeface="Times New Roman" panose="02020603050405020304" pitchFamily="18" charset="0"/>
              </a:rPr>
              <a:t>Data Security</a:t>
            </a:r>
            <a:endParaRPr lang="en-US" sz="1900" dirty="0">
              <a:latin typeface="Times New Roman" panose="02020603050405020304" pitchFamily="18" charset="0"/>
            </a:endParaRPr>
          </a:p>
        </p:txBody>
      </p:sp>
      <p:sp>
        <p:nvSpPr>
          <p:cNvPr id="18" name="Text 13"/>
          <p:cNvSpPr/>
          <p:nvPr/>
        </p:nvSpPr>
        <p:spPr>
          <a:xfrm>
            <a:off x="1303020" y="6162080"/>
            <a:ext cx="7165300" cy="926902"/>
          </a:xfrm>
          <a:prstGeom prst="rect">
            <a:avLst/>
          </a:prstGeom>
          <a:noFill/>
          <a:ln/>
        </p:spPr>
        <p:txBody>
          <a:bodyPr wrap="square" rtlCol="0" anchor="t"/>
          <a:lstStyle/>
          <a:p>
            <a:pPr marL="0" indent="0">
              <a:lnSpc>
                <a:spcPts val="2432"/>
              </a:lnSpc>
              <a:buNone/>
            </a:pPr>
            <a:r>
              <a:rPr lang="en-US" sz="1520" dirty="0">
                <a:solidFill>
                  <a:srgbClr val="E0D6DE"/>
                </a:solidFill>
                <a:latin typeface="Times New Roman" panose="02020603050405020304" pitchFamily="18" charset="0"/>
                <a:ea typeface="Noto Sans TC" pitchFamily="34" charset="-122"/>
                <a:cs typeface="Times New Roman" panose="02020603050405020304" pitchFamily="18" charset="0"/>
              </a:rPr>
              <a:t>Steganography plays a role in maintaining data security by making it challenging for unauthorized individuals to detect or intercept sensitive information.</a:t>
            </a:r>
            <a:endParaRPr lang="en-US" sz="1520" dirty="0">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49423" y="682585"/>
            <a:ext cx="4819888" cy="602456"/>
          </a:xfrm>
          <a:prstGeom prst="rect">
            <a:avLst/>
          </a:prstGeom>
          <a:noFill/>
          <a:ln/>
        </p:spPr>
        <p:txBody>
          <a:bodyPr wrap="none" rtlCol="0" anchor="t"/>
          <a:lstStyle/>
          <a:p>
            <a:pPr marL="0" indent="0">
              <a:lnSpc>
                <a:spcPts val="4744"/>
              </a:lnSpc>
              <a:buNone/>
            </a:pPr>
            <a:r>
              <a:rPr lang="en-US" sz="3795" dirty="0">
                <a:solidFill>
                  <a:srgbClr val="B380FF"/>
                </a:solidFill>
                <a:latin typeface="Times New Roman" panose="02020603050405020304" pitchFamily="18" charset="0"/>
                <a:ea typeface="Sora" pitchFamily="34" charset="-122"/>
                <a:cs typeface="Times New Roman" panose="02020603050405020304" pitchFamily="18" charset="0"/>
              </a:rPr>
              <a:t>Agenda</a:t>
            </a:r>
            <a:endParaRPr lang="en-US" sz="3795" dirty="0">
              <a:latin typeface="Times New Roman" panose="02020603050405020304" pitchFamily="18" charset="0"/>
              <a:cs typeface="Times New Roman" panose="02020603050405020304" pitchFamily="18" charset="0"/>
            </a:endParaRPr>
          </a:p>
        </p:txBody>
      </p:sp>
      <p:sp>
        <p:nvSpPr>
          <p:cNvPr id="5" name="Shape 2"/>
          <p:cNvSpPr/>
          <p:nvPr/>
        </p:nvSpPr>
        <p:spPr>
          <a:xfrm>
            <a:off x="7303175" y="1670566"/>
            <a:ext cx="24051" cy="5876330"/>
          </a:xfrm>
          <a:prstGeom prst="rect">
            <a:avLst/>
          </a:prstGeom>
          <a:solidFill>
            <a:srgbClr val="B380FF"/>
          </a:solidFill>
          <a:ln/>
        </p:spPr>
      </p:sp>
      <p:sp>
        <p:nvSpPr>
          <p:cNvPr id="6" name="Shape 3"/>
          <p:cNvSpPr/>
          <p:nvPr/>
        </p:nvSpPr>
        <p:spPr>
          <a:xfrm>
            <a:off x="6423600" y="2092166"/>
            <a:ext cx="674727" cy="24051"/>
          </a:xfrm>
          <a:prstGeom prst="rect">
            <a:avLst/>
          </a:prstGeom>
          <a:solidFill>
            <a:srgbClr val="B380FF"/>
          </a:solidFill>
          <a:ln/>
        </p:spPr>
      </p:sp>
      <p:sp>
        <p:nvSpPr>
          <p:cNvPr id="7" name="Shape 4"/>
          <p:cNvSpPr/>
          <p:nvPr/>
        </p:nvSpPr>
        <p:spPr>
          <a:xfrm>
            <a:off x="7098328" y="1887379"/>
            <a:ext cx="433745" cy="433745"/>
          </a:xfrm>
          <a:prstGeom prst="roundRect">
            <a:avLst>
              <a:gd name="adj" fmla="val 13335"/>
            </a:avLst>
          </a:prstGeom>
          <a:solidFill>
            <a:srgbClr val="1A1A21"/>
          </a:solidFill>
          <a:ln/>
        </p:spPr>
      </p:sp>
      <p:sp>
        <p:nvSpPr>
          <p:cNvPr id="8" name="Text 5"/>
          <p:cNvSpPr/>
          <p:nvPr/>
        </p:nvSpPr>
        <p:spPr>
          <a:xfrm>
            <a:off x="7253942" y="1959650"/>
            <a:ext cx="122396" cy="289203"/>
          </a:xfrm>
          <a:prstGeom prst="rect">
            <a:avLst/>
          </a:prstGeom>
          <a:noFill/>
          <a:ln/>
        </p:spPr>
        <p:txBody>
          <a:bodyPr wrap="none" rtlCol="0" anchor="t"/>
          <a:lstStyle/>
          <a:p>
            <a:pPr marL="0" indent="0" algn="ctr">
              <a:lnSpc>
                <a:spcPts val="2277"/>
              </a:lnSpc>
              <a:buNone/>
            </a:pPr>
            <a:r>
              <a:rPr lang="en-US" sz="2277" dirty="0">
                <a:solidFill>
                  <a:srgbClr val="B380FF"/>
                </a:solidFill>
                <a:latin typeface="Times New Roman" panose="02020603050405020304" pitchFamily="18" charset="0"/>
                <a:ea typeface="Sora" pitchFamily="34" charset="-122"/>
                <a:cs typeface="Times New Roman" panose="02020603050405020304" pitchFamily="18" charset="0"/>
              </a:rPr>
              <a:t>1</a:t>
            </a:r>
            <a:endParaRPr lang="en-US" sz="2277" dirty="0">
              <a:latin typeface="Times New Roman" panose="02020603050405020304" pitchFamily="18" charset="0"/>
            </a:endParaRPr>
          </a:p>
        </p:txBody>
      </p:sp>
      <p:sp>
        <p:nvSpPr>
          <p:cNvPr id="9" name="Text 6"/>
          <p:cNvSpPr/>
          <p:nvPr/>
        </p:nvSpPr>
        <p:spPr>
          <a:xfrm>
            <a:off x="3844885" y="1863328"/>
            <a:ext cx="2409944" cy="301228"/>
          </a:xfrm>
          <a:prstGeom prst="rect">
            <a:avLst/>
          </a:prstGeom>
          <a:noFill/>
          <a:ln/>
        </p:spPr>
        <p:txBody>
          <a:bodyPr wrap="none" rtlCol="0" anchor="t"/>
          <a:lstStyle/>
          <a:p>
            <a:pPr marL="0" indent="0" algn="r">
              <a:lnSpc>
                <a:spcPts val="2372"/>
              </a:lnSpc>
              <a:buNone/>
            </a:pPr>
            <a:r>
              <a:rPr lang="en-US" sz="1898" dirty="0">
                <a:solidFill>
                  <a:srgbClr val="B380FF"/>
                </a:solidFill>
                <a:latin typeface="Times New Roman" panose="02020603050405020304" pitchFamily="18" charset="0"/>
                <a:ea typeface="Sora" pitchFamily="34" charset="-122"/>
                <a:cs typeface="Times New Roman" panose="02020603050405020304" pitchFamily="18" charset="0"/>
              </a:rPr>
              <a:t>Project Overview</a:t>
            </a:r>
            <a:endParaRPr lang="en-US" sz="1898" dirty="0">
              <a:latin typeface="Times New Roman" panose="02020603050405020304" pitchFamily="18" charset="0"/>
            </a:endParaRPr>
          </a:p>
        </p:txBody>
      </p:sp>
      <p:sp>
        <p:nvSpPr>
          <p:cNvPr id="10" name="Text 7"/>
          <p:cNvSpPr/>
          <p:nvPr/>
        </p:nvSpPr>
        <p:spPr>
          <a:xfrm>
            <a:off x="2049423" y="2280166"/>
            <a:ext cx="4205407" cy="1233487"/>
          </a:xfrm>
          <a:prstGeom prst="rect">
            <a:avLst/>
          </a:prstGeom>
          <a:noFill/>
          <a:ln/>
        </p:spPr>
        <p:txBody>
          <a:bodyPr wrap="square" rtlCol="0" anchor="t"/>
          <a:lstStyle/>
          <a:p>
            <a:pPr marL="0" indent="0" algn="r">
              <a:lnSpc>
                <a:spcPts val="2429"/>
              </a:lnSpc>
              <a:buNone/>
            </a:pPr>
            <a:r>
              <a:rPr lang="en-US" sz="1518" dirty="0">
                <a:solidFill>
                  <a:srgbClr val="E0D6DE"/>
                </a:solidFill>
                <a:latin typeface="Times New Roman" panose="02020603050405020304" pitchFamily="18" charset="0"/>
                <a:ea typeface="Noto Sans TC" pitchFamily="34" charset="-122"/>
                <a:cs typeface="Times New Roman" panose="02020603050405020304" pitchFamily="18" charset="0"/>
              </a:rPr>
              <a:t>This section will cover the project's main goals and objectives, providing a comprehensive understanding of my work.</a:t>
            </a:r>
            <a:endParaRPr lang="en-US" sz="1518" dirty="0">
              <a:latin typeface="Times New Roman" panose="02020603050405020304" pitchFamily="18" charset="0"/>
            </a:endParaRPr>
          </a:p>
        </p:txBody>
      </p:sp>
      <p:sp>
        <p:nvSpPr>
          <p:cNvPr id="11" name="Shape 8"/>
          <p:cNvSpPr/>
          <p:nvPr/>
        </p:nvSpPr>
        <p:spPr>
          <a:xfrm>
            <a:off x="7532072" y="3056096"/>
            <a:ext cx="674727" cy="24051"/>
          </a:xfrm>
          <a:prstGeom prst="rect">
            <a:avLst/>
          </a:prstGeom>
          <a:solidFill>
            <a:srgbClr val="B380FF"/>
          </a:solidFill>
          <a:ln/>
        </p:spPr>
      </p:sp>
      <p:sp>
        <p:nvSpPr>
          <p:cNvPr id="12" name="Shape 9"/>
          <p:cNvSpPr/>
          <p:nvPr/>
        </p:nvSpPr>
        <p:spPr>
          <a:xfrm>
            <a:off x="7098328" y="2851309"/>
            <a:ext cx="433745" cy="433745"/>
          </a:xfrm>
          <a:prstGeom prst="roundRect">
            <a:avLst>
              <a:gd name="adj" fmla="val 13335"/>
            </a:avLst>
          </a:prstGeom>
          <a:solidFill>
            <a:srgbClr val="1A1A21"/>
          </a:solidFill>
          <a:ln/>
        </p:spPr>
      </p:sp>
      <p:sp>
        <p:nvSpPr>
          <p:cNvPr id="13" name="Text 10"/>
          <p:cNvSpPr/>
          <p:nvPr/>
        </p:nvSpPr>
        <p:spPr>
          <a:xfrm>
            <a:off x="7225129" y="2923580"/>
            <a:ext cx="180142" cy="289203"/>
          </a:xfrm>
          <a:prstGeom prst="rect">
            <a:avLst/>
          </a:prstGeom>
          <a:noFill/>
          <a:ln/>
        </p:spPr>
        <p:txBody>
          <a:bodyPr wrap="none" rtlCol="0" anchor="t"/>
          <a:lstStyle/>
          <a:p>
            <a:pPr marL="0" indent="0" algn="ctr">
              <a:lnSpc>
                <a:spcPts val="2277"/>
              </a:lnSpc>
              <a:buNone/>
            </a:pPr>
            <a:r>
              <a:rPr lang="en-US" sz="2277" dirty="0">
                <a:solidFill>
                  <a:srgbClr val="B380FF"/>
                </a:solidFill>
                <a:latin typeface="Times New Roman" panose="02020603050405020304" pitchFamily="18" charset="0"/>
                <a:ea typeface="Sora" pitchFamily="34" charset="-122"/>
                <a:cs typeface="Times New Roman" panose="02020603050405020304" pitchFamily="18" charset="0"/>
              </a:rPr>
              <a:t>2</a:t>
            </a:r>
            <a:endParaRPr lang="en-US" sz="2277" dirty="0">
              <a:latin typeface="Times New Roman" panose="02020603050405020304" pitchFamily="18" charset="0"/>
            </a:endParaRPr>
          </a:p>
        </p:txBody>
      </p:sp>
      <p:sp>
        <p:nvSpPr>
          <p:cNvPr id="14" name="Text 11"/>
          <p:cNvSpPr/>
          <p:nvPr/>
        </p:nvSpPr>
        <p:spPr>
          <a:xfrm>
            <a:off x="8375571" y="2827258"/>
            <a:ext cx="3267075" cy="301228"/>
          </a:xfrm>
          <a:prstGeom prst="rect">
            <a:avLst/>
          </a:prstGeom>
          <a:noFill/>
          <a:ln/>
        </p:spPr>
        <p:txBody>
          <a:bodyPr wrap="none" rtlCol="0" anchor="t"/>
          <a:lstStyle/>
          <a:p>
            <a:pPr marL="0" indent="0" algn="l">
              <a:lnSpc>
                <a:spcPts val="2372"/>
              </a:lnSpc>
              <a:buNone/>
            </a:pPr>
            <a:r>
              <a:rPr lang="en-US" sz="1898" dirty="0">
                <a:solidFill>
                  <a:srgbClr val="B380FF"/>
                </a:solidFill>
                <a:latin typeface="Times New Roman" panose="02020603050405020304" pitchFamily="18" charset="0"/>
                <a:ea typeface="Sora" pitchFamily="34" charset="-122"/>
                <a:cs typeface="Times New Roman" panose="02020603050405020304" pitchFamily="18" charset="0"/>
              </a:rPr>
              <a:t>End Users and Their Needs</a:t>
            </a:r>
            <a:endParaRPr lang="en-US" sz="1898" dirty="0">
              <a:latin typeface="Times New Roman" panose="02020603050405020304" pitchFamily="18" charset="0"/>
            </a:endParaRPr>
          </a:p>
        </p:txBody>
      </p:sp>
      <p:sp>
        <p:nvSpPr>
          <p:cNvPr id="15" name="Text 12"/>
          <p:cNvSpPr/>
          <p:nvPr/>
        </p:nvSpPr>
        <p:spPr>
          <a:xfrm>
            <a:off x="8375571" y="3244096"/>
            <a:ext cx="4205407" cy="925116"/>
          </a:xfrm>
          <a:prstGeom prst="rect">
            <a:avLst/>
          </a:prstGeom>
          <a:noFill/>
          <a:ln/>
        </p:spPr>
        <p:txBody>
          <a:bodyPr wrap="square" rtlCol="0" anchor="t"/>
          <a:lstStyle/>
          <a:p>
            <a:pPr marL="0" indent="0" algn="l">
              <a:lnSpc>
                <a:spcPts val="2429"/>
              </a:lnSpc>
              <a:buNone/>
            </a:pPr>
            <a:r>
              <a:rPr lang="en-US" sz="1518" dirty="0">
                <a:solidFill>
                  <a:srgbClr val="E0D6DE"/>
                </a:solidFill>
                <a:latin typeface="Times New Roman" panose="02020603050405020304" pitchFamily="18" charset="0"/>
                <a:ea typeface="Noto Sans TC" pitchFamily="34" charset="-122"/>
                <a:cs typeface="Times New Roman" panose="02020603050405020304" pitchFamily="18" charset="0"/>
              </a:rPr>
              <a:t>An exploration of the target audience for this project, focusing on their specific requirements and expectations.</a:t>
            </a:r>
            <a:endParaRPr lang="en-US" sz="1518" dirty="0">
              <a:latin typeface="Times New Roman" panose="02020603050405020304" pitchFamily="18" charset="0"/>
            </a:endParaRPr>
          </a:p>
        </p:txBody>
      </p:sp>
      <p:sp>
        <p:nvSpPr>
          <p:cNvPr id="16" name="Shape 13"/>
          <p:cNvSpPr/>
          <p:nvPr/>
        </p:nvSpPr>
        <p:spPr>
          <a:xfrm>
            <a:off x="6423600" y="4320778"/>
            <a:ext cx="674727" cy="24051"/>
          </a:xfrm>
          <a:prstGeom prst="rect">
            <a:avLst/>
          </a:prstGeom>
          <a:solidFill>
            <a:srgbClr val="B380FF"/>
          </a:solidFill>
          <a:ln/>
        </p:spPr>
      </p:sp>
      <p:sp>
        <p:nvSpPr>
          <p:cNvPr id="17" name="Shape 14"/>
          <p:cNvSpPr/>
          <p:nvPr/>
        </p:nvSpPr>
        <p:spPr>
          <a:xfrm>
            <a:off x="7098328" y="4115991"/>
            <a:ext cx="433745" cy="433745"/>
          </a:xfrm>
          <a:prstGeom prst="roundRect">
            <a:avLst>
              <a:gd name="adj" fmla="val 13335"/>
            </a:avLst>
          </a:prstGeom>
          <a:solidFill>
            <a:srgbClr val="1A1A21"/>
          </a:solidFill>
          <a:ln/>
        </p:spPr>
      </p:sp>
      <p:sp>
        <p:nvSpPr>
          <p:cNvPr id="18" name="Text 15"/>
          <p:cNvSpPr/>
          <p:nvPr/>
        </p:nvSpPr>
        <p:spPr>
          <a:xfrm>
            <a:off x="7225486" y="4188262"/>
            <a:ext cx="179308" cy="289203"/>
          </a:xfrm>
          <a:prstGeom prst="rect">
            <a:avLst/>
          </a:prstGeom>
          <a:noFill/>
          <a:ln/>
        </p:spPr>
        <p:txBody>
          <a:bodyPr wrap="none" rtlCol="0" anchor="t"/>
          <a:lstStyle/>
          <a:p>
            <a:pPr marL="0" indent="0" algn="ctr">
              <a:lnSpc>
                <a:spcPts val="2277"/>
              </a:lnSpc>
              <a:buNone/>
            </a:pPr>
            <a:r>
              <a:rPr lang="en-US" sz="2277" dirty="0">
                <a:solidFill>
                  <a:srgbClr val="B380FF"/>
                </a:solidFill>
                <a:latin typeface="Times New Roman" panose="02020603050405020304" pitchFamily="18" charset="0"/>
                <a:ea typeface="Sora" pitchFamily="34" charset="-122"/>
                <a:cs typeface="Times New Roman" panose="02020603050405020304" pitchFamily="18" charset="0"/>
              </a:rPr>
              <a:t>3</a:t>
            </a:r>
            <a:endParaRPr lang="en-US" sz="2277" dirty="0">
              <a:latin typeface="Times New Roman" panose="02020603050405020304" pitchFamily="18" charset="0"/>
            </a:endParaRPr>
          </a:p>
        </p:txBody>
      </p:sp>
      <p:sp>
        <p:nvSpPr>
          <p:cNvPr id="19" name="Text 16"/>
          <p:cNvSpPr/>
          <p:nvPr/>
        </p:nvSpPr>
        <p:spPr>
          <a:xfrm>
            <a:off x="2447925" y="4091940"/>
            <a:ext cx="3806904" cy="301228"/>
          </a:xfrm>
          <a:prstGeom prst="rect">
            <a:avLst/>
          </a:prstGeom>
          <a:noFill/>
          <a:ln/>
        </p:spPr>
        <p:txBody>
          <a:bodyPr wrap="none" rtlCol="0" anchor="t"/>
          <a:lstStyle/>
          <a:p>
            <a:pPr marL="0" indent="0" algn="r">
              <a:lnSpc>
                <a:spcPts val="2372"/>
              </a:lnSpc>
              <a:buNone/>
            </a:pPr>
            <a:r>
              <a:rPr lang="en-US" sz="1898" dirty="0">
                <a:solidFill>
                  <a:srgbClr val="B380FF"/>
                </a:solidFill>
                <a:latin typeface="Times New Roman" panose="02020603050405020304" pitchFamily="18" charset="0"/>
                <a:ea typeface="Sora" pitchFamily="34" charset="-122"/>
                <a:cs typeface="Times New Roman" panose="02020603050405020304" pitchFamily="18" charset="0"/>
              </a:rPr>
              <a:t>Solution and Value Proposition</a:t>
            </a:r>
            <a:endParaRPr lang="en-US" sz="1898" dirty="0">
              <a:latin typeface="Times New Roman" panose="02020603050405020304" pitchFamily="18" charset="0"/>
            </a:endParaRPr>
          </a:p>
        </p:txBody>
      </p:sp>
      <p:sp>
        <p:nvSpPr>
          <p:cNvPr id="20" name="Text 17"/>
          <p:cNvSpPr/>
          <p:nvPr/>
        </p:nvSpPr>
        <p:spPr>
          <a:xfrm>
            <a:off x="2049423" y="4508778"/>
            <a:ext cx="4205407" cy="925116"/>
          </a:xfrm>
          <a:prstGeom prst="rect">
            <a:avLst/>
          </a:prstGeom>
          <a:noFill/>
          <a:ln/>
        </p:spPr>
        <p:txBody>
          <a:bodyPr wrap="square" rtlCol="0" anchor="t"/>
          <a:lstStyle/>
          <a:p>
            <a:pPr marL="0" indent="0" algn="r">
              <a:lnSpc>
                <a:spcPts val="2429"/>
              </a:lnSpc>
              <a:buNone/>
            </a:pPr>
            <a:r>
              <a:rPr lang="en-US" sz="1518" dirty="0">
                <a:solidFill>
                  <a:srgbClr val="E0D6DE"/>
                </a:solidFill>
                <a:latin typeface="Times New Roman" panose="02020603050405020304" pitchFamily="18" charset="0"/>
                <a:ea typeface="Noto Sans TC" pitchFamily="34" charset="-122"/>
                <a:cs typeface="Times New Roman" panose="02020603050405020304" pitchFamily="18" charset="0"/>
              </a:rPr>
              <a:t>A detailed breakdown of my proposed solution and its benefits for the intended users.</a:t>
            </a:r>
            <a:endParaRPr lang="en-US" sz="1518" dirty="0">
              <a:latin typeface="Times New Roman" panose="02020603050405020304" pitchFamily="18" charset="0"/>
            </a:endParaRPr>
          </a:p>
        </p:txBody>
      </p:sp>
      <p:sp>
        <p:nvSpPr>
          <p:cNvPr id="21" name="Shape 18"/>
          <p:cNvSpPr/>
          <p:nvPr/>
        </p:nvSpPr>
        <p:spPr>
          <a:xfrm>
            <a:off x="7532072" y="5280898"/>
            <a:ext cx="674727" cy="24051"/>
          </a:xfrm>
          <a:prstGeom prst="rect">
            <a:avLst/>
          </a:prstGeom>
          <a:solidFill>
            <a:srgbClr val="B380FF"/>
          </a:solidFill>
          <a:ln/>
        </p:spPr>
      </p:sp>
      <p:sp>
        <p:nvSpPr>
          <p:cNvPr id="22" name="Shape 19"/>
          <p:cNvSpPr/>
          <p:nvPr/>
        </p:nvSpPr>
        <p:spPr>
          <a:xfrm>
            <a:off x="7098328" y="5076111"/>
            <a:ext cx="433745" cy="433745"/>
          </a:xfrm>
          <a:prstGeom prst="roundRect">
            <a:avLst>
              <a:gd name="adj" fmla="val 13335"/>
            </a:avLst>
          </a:prstGeom>
          <a:solidFill>
            <a:srgbClr val="1A1A21"/>
          </a:solidFill>
          <a:ln/>
        </p:spPr>
      </p:sp>
      <p:sp>
        <p:nvSpPr>
          <p:cNvPr id="23" name="Text 20"/>
          <p:cNvSpPr/>
          <p:nvPr/>
        </p:nvSpPr>
        <p:spPr>
          <a:xfrm>
            <a:off x="7220843" y="5148382"/>
            <a:ext cx="188595" cy="289203"/>
          </a:xfrm>
          <a:prstGeom prst="rect">
            <a:avLst/>
          </a:prstGeom>
          <a:noFill/>
          <a:ln/>
        </p:spPr>
        <p:txBody>
          <a:bodyPr wrap="none" rtlCol="0" anchor="t"/>
          <a:lstStyle/>
          <a:p>
            <a:pPr marL="0" indent="0" algn="ctr">
              <a:lnSpc>
                <a:spcPts val="2277"/>
              </a:lnSpc>
              <a:buNone/>
            </a:pPr>
            <a:r>
              <a:rPr lang="en-US" sz="2277" dirty="0">
                <a:solidFill>
                  <a:srgbClr val="B380FF"/>
                </a:solidFill>
                <a:latin typeface="Times New Roman" panose="02020603050405020304" pitchFamily="18" charset="0"/>
                <a:ea typeface="Sora" pitchFamily="34" charset="-122"/>
                <a:cs typeface="Times New Roman" panose="02020603050405020304" pitchFamily="18" charset="0"/>
              </a:rPr>
              <a:t>4</a:t>
            </a:r>
            <a:endParaRPr lang="en-US" sz="2277" dirty="0">
              <a:latin typeface="Times New Roman" panose="02020603050405020304" pitchFamily="18" charset="0"/>
            </a:endParaRPr>
          </a:p>
        </p:txBody>
      </p:sp>
      <p:sp>
        <p:nvSpPr>
          <p:cNvPr id="24" name="Text 21"/>
          <p:cNvSpPr/>
          <p:nvPr/>
        </p:nvSpPr>
        <p:spPr>
          <a:xfrm>
            <a:off x="8375571" y="5052060"/>
            <a:ext cx="4061936" cy="301228"/>
          </a:xfrm>
          <a:prstGeom prst="rect">
            <a:avLst/>
          </a:prstGeom>
          <a:noFill/>
          <a:ln/>
        </p:spPr>
        <p:txBody>
          <a:bodyPr wrap="none" rtlCol="0" anchor="t"/>
          <a:lstStyle/>
          <a:p>
            <a:pPr marL="0" indent="0" algn="l">
              <a:lnSpc>
                <a:spcPts val="2372"/>
              </a:lnSpc>
              <a:buNone/>
            </a:pPr>
            <a:r>
              <a:rPr lang="en-US" sz="1898" dirty="0">
                <a:solidFill>
                  <a:srgbClr val="B380FF"/>
                </a:solidFill>
                <a:latin typeface="Times New Roman" panose="02020603050405020304" pitchFamily="18" charset="0"/>
                <a:ea typeface="Sora" pitchFamily="34" charset="-122"/>
                <a:cs typeface="Times New Roman" panose="02020603050405020304" pitchFamily="18" charset="0"/>
              </a:rPr>
              <a:t>Customization &amp; Implementation</a:t>
            </a:r>
            <a:endParaRPr lang="en-US" sz="1898" dirty="0">
              <a:latin typeface="Times New Roman" panose="02020603050405020304" pitchFamily="18" charset="0"/>
            </a:endParaRPr>
          </a:p>
        </p:txBody>
      </p:sp>
      <p:sp>
        <p:nvSpPr>
          <p:cNvPr id="25" name="Text 22"/>
          <p:cNvSpPr/>
          <p:nvPr/>
        </p:nvSpPr>
        <p:spPr>
          <a:xfrm>
            <a:off x="8375571" y="5468898"/>
            <a:ext cx="4205407" cy="925116"/>
          </a:xfrm>
          <a:prstGeom prst="rect">
            <a:avLst/>
          </a:prstGeom>
          <a:noFill/>
          <a:ln/>
        </p:spPr>
        <p:txBody>
          <a:bodyPr wrap="square" rtlCol="0" anchor="t"/>
          <a:lstStyle/>
          <a:p>
            <a:pPr marL="0" indent="0" algn="l">
              <a:lnSpc>
                <a:spcPts val="2429"/>
              </a:lnSpc>
              <a:buNone/>
            </a:pPr>
            <a:r>
              <a:rPr lang="en-US" sz="1518" dirty="0">
                <a:solidFill>
                  <a:srgbClr val="E0D6DE"/>
                </a:solidFill>
                <a:latin typeface="Times New Roman" panose="02020603050405020304" pitchFamily="18" charset="0"/>
                <a:ea typeface="Noto Sans TC" pitchFamily="34" charset="-122"/>
                <a:cs typeface="Times New Roman" panose="02020603050405020304" pitchFamily="18" charset="0"/>
              </a:rPr>
              <a:t>Delving into how the solution was tailored to meet the specific needs of the project and the steps involved in its implementation.</a:t>
            </a:r>
            <a:endParaRPr lang="en-US" sz="1518" dirty="0">
              <a:latin typeface="Times New Roman" panose="02020603050405020304" pitchFamily="18" charset="0"/>
            </a:endParaRPr>
          </a:p>
        </p:txBody>
      </p:sp>
      <p:sp>
        <p:nvSpPr>
          <p:cNvPr id="26" name="Shape 23"/>
          <p:cNvSpPr/>
          <p:nvPr/>
        </p:nvSpPr>
        <p:spPr>
          <a:xfrm>
            <a:off x="6423600" y="6241018"/>
            <a:ext cx="674727" cy="24051"/>
          </a:xfrm>
          <a:prstGeom prst="rect">
            <a:avLst/>
          </a:prstGeom>
          <a:solidFill>
            <a:srgbClr val="B380FF"/>
          </a:solidFill>
          <a:ln/>
        </p:spPr>
      </p:sp>
      <p:sp>
        <p:nvSpPr>
          <p:cNvPr id="27" name="Shape 24"/>
          <p:cNvSpPr/>
          <p:nvPr/>
        </p:nvSpPr>
        <p:spPr>
          <a:xfrm>
            <a:off x="7098328" y="6036231"/>
            <a:ext cx="433745" cy="433745"/>
          </a:xfrm>
          <a:prstGeom prst="roundRect">
            <a:avLst>
              <a:gd name="adj" fmla="val 13335"/>
            </a:avLst>
          </a:prstGeom>
          <a:solidFill>
            <a:srgbClr val="1A1A21"/>
          </a:solidFill>
          <a:ln/>
        </p:spPr>
      </p:sp>
      <p:sp>
        <p:nvSpPr>
          <p:cNvPr id="28" name="Text 25"/>
          <p:cNvSpPr/>
          <p:nvPr/>
        </p:nvSpPr>
        <p:spPr>
          <a:xfrm>
            <a:off x="7224058" y="6108502"/>
            <a:ext cx="182166" cy="289203"/>
          </a:xfrm>
          <a:prstGeom prst="rect">
            <a:avLst/>
          </a:prstGeom>
          <a:noFill/>
          <a:ln/>
        </p:spPr>
        <p:txBody>
          <a:bodyPr wrap="none" rtlCol="0" anchor="t"/>
          <a:lstStyle/>
          <a:p>
            <a:pPr marL="0" indent="0" algn="ctr">
              <a:lnSpc>
                <a:spcPts val="2277"/>
              </a:lnSpc>
              <a:buNone/>
            </a:pPr>
            <a:r>
              <a:rPr lang="en-US" sz="2277" dirty="0">
                <a:solidFill>
                  <a:srgbClr val="B380FF"/>
                </a:solidFill>
                <a:latin typeface="Times New Roman" panose="02020603050405020304" pitchFamily="18" charset="0"/>
                <a:ea typeface="Sora" pitchFamily="34" charset="-122"/>
                <a:cs typeface="Times New Roman" panose="02020603050405020304" pitchFamily="18" charset="0"/>
              </a:rPr>
              <a:t>5</a:t>
            </a:r>
            <a:endParaRPr lang="en-US" sz="2277" dirty="0">
              <a:latin typeface="Times New Roman" panose="02020603050405020304" pitchFamily="18" charset="0"/>
            </a:endParaRPr>
          </a:p>
        </p:txBody>
      </p:sp>
      <p:sp>
        <p:nvSpPr>
          <p:cNvPr id="29" name="Text 26"/>
          <p:cNvSpPr/>
          <p:nvPr/>
        </p:nvSpPr>
        <p:spPr>
          <a:xfrm>
            <a:off x="3844885" y="6012180"/>
            <a:ext cx="2409944" cy="301228"/>
          </a:xfrm>
          <a:prstGeom prst="rect">
            <a:avLst/>
          </a:prstGeom>
          <a:noFill/>
          <a:ln/>
        </p:spPr>
        <p:txBody>
          <a:bodyPr wrap="none" rtlCol="0" anchor="t"/>
          <a:lstStyle/>
          <a:p>
            <a:pPr marL="0" indent="0" algn="r">
              <a:lnSpc>
                <a:spcPts val="2372"/>
              </a:lnSpc>
              <a:buNone/>
            </a:pPr>
            <a:r>
              <a:rPr lang="en-US" sz="1898" dirty="0">
                <a:solidFill>
                  <a:srgbClr val="B380FF"/>
                </a:solidFill>
                <a:latin typeface="Times New Roman" panose="02020603050405020304" pitchFamily="18" charset="0"/>
                <a:ea typeface="Sora" pitchFamily="34" charset="-122"/>
                <a:cs typeface="Times New Roman" panose="02020603050405020304" pitchFamily="18" charset="0"/>
              </a:rPr>
              <a:t>Conclusion</a:t>
            </a:r>
            <a:endParaRPr lang="en-US" sz="1898" dirty="0">
              <a:latin typeface="Times New Roman" panose="02020603050405020304" pitchFamily="18" charset="0"/>
            </a:endParaRPr>
          </a:p>
        </p:txBody>
      </p:sp>
      <p:sp>
        <p:nvSpPr>
          <p:cNvPr id="30" name="Text 27"/>
          <p:cNvSpPr/>
          <p:nvPr/>
        </p:nvSpPr>
        <p:spPr>
          <a:xfrm>
            <a:off x="2049423" y="6429018"/>
            <a:ext cx="4205407" cy="925116"/>
          </a:xfrm>
          <a:prstGeom prst="rect">
            <a:avLst/>
          </a:prstGeom>
          <a:noFill/>
          <a:ln/>
        </p:spPr>
        <p:txBody>
          <a:bodyPr wrap="square" rtlCol="0" anchor="t"/>
          <a:lstStyle/>
          <a:p>
            <a:pPr marL="0" indent="0" algn="r">
              <a:lnSpc>
                <a:spcPts val="2429"/>
              </a:lnSpc>
              <a:buNone/>
            </a:pPr>
            <a:r>
              <a:rPr lang="en-US" sz="1518" dirty="0">
                <a:solidFill>
                  <a:srgbClr val="E0D6DE"/>
                </a:solidFill>
                <a:latin typeface="Times New Roman" panose="02020603050405020304" pitchFamily="18" charset="0"/>
                <a:ea typeface="Noto Sans TC" pitchFamily="34" charset="-122"/>
                <a:cs typeface="Times New Roman" panose="02020603050405020304" pitchFamily="18" charset="0"/>
              </a:rPr>
              <a:t>A summary of the key takeaways from the project, highlighting its significance and the skills developed during the internship.</a:t>
            </a:r>
            <a:endParaRPr lang="en-US" sz="1518" dirty="0">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048"/>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10048"/>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6576" y="2437090"/>
            <a:ext cx="5033129" cy="3355419"/>
          </a:xfrm>
          <a:prstGeom prst="rect">
            <a:avLst/>
          </a:prstGeom>
        </p:spPr>
      </p:pic>
      <p:sp>
        <p:nvSpPr>
          <p:cNvPr id="6" name="Text 1"/>
          <p:cNvSpPr/>
          <p:nvPr/>
        </p:nvSpPr>
        <p:spPr>
          <a:xfrm>
            <a:off x="6120765" y="933450"/>
            <a:ext cx="4531519" cy="566380"/>
          </a:xfrm>
          <a:prstGeom prst="rect">
            <a:avLst/>
          </a:prstGeom>
          <a:noFill/>
          <a:ln/>
        </p:spPr>
        <p:txBody>
          <a:bodyPr wrap="none" rtlCol="0" anchor="t"/>
          <a:lstStyle/>
          <a:p>
            <a:pPr marL="0" indent="0">
              <a:lnSpc>
                <a:spcPts val="4460"/>
              </a:lnSpc>
              <a:buNone/>
            </a:pPr>
            <a:r>
              <a:rPr lang="en-US" sz="3568" dirty="0">
                <a:solidFill>
                  <a:srgbClr val="B380FF"/>
                </a:solidFill>
                <a:latin typeface="Times New Roman" panose="02020603050405020304" pitchFamily="18" charset="0"/>
                <a:ea typeface="Sora" pitchFamily="34" charset="-122"/>
                <a:cs typeface="Times New Roman" panose="02020603050405020304" pitchFamily="18" charset="0"/>
              </a:rPr>
              <a:t>Project Overview</a:t>
            </a:r>
            <a:endParaRPr lang="en-US" sz="3568" dirty="0">
              <a:latin typeface="Times New Roman" panose="02020603050405020304" pitchFamily="18" charset="0"/>
              <a:cs typeface="Times New Roman" panose="02020603050405020304" pitchFamily="18" charset="0"/>
            </a:endParaRPr>
          </a:p>
        </p:txBody>
      </p:sp>
      <p:sp>
        <p:nvSpPr>
          <p:cNvPr id="7" name="Shape 2"/>
          <p:cNvSpPr/>
          <p:nvPr/>
        </p:nvSpPr>
        <p:spPr>
          <a:xfrm>
            <a:off x="6120765" y="1771650"/>
            <a:ext cx="7875270" cy="1624013"/>
          </a:xfrm>
          <a:prstGeom prst="roundRect">
            <a:avLst>
              <a:gd name="adj" fmla="val 3348"/>
            </a:avLst>
          </a:prstGeom>
          <a:solidFill>
            <a:srgbClr val="1A1A21"/>
          </a:solidFill>
          <a:ln/>
        </p:spPr>
        <p:txBody>
          <a:bodyPr/>
          <a:lstStyle/>
          <a:p>
            <a:endParaRPr lang="en-IN" dirty="0">
              <a:latin typeface="Times New Roman" panose="02020603050405020304" pitchFamily="18" charset="0"/>
            </a:endParaRPr>
          </a:p>
        </p:txBody>
      </p:sp>
      <p:sp>
        <p:nvSpPr>
          <p:cNvPr id="8" name="Text 3"/>
          <p:cNvSpPr/>
          <p:nvPr/>
        </p:nvSpPr>
        <p:spPr>
          <a:xfrm>
            <a:off x="6301978" y="1952863"/>
            <a:ext cx="2265759" cy="283131"/>
          </a:xfrm>
          <a:prstGeom prst="rect">
            <a:avLst/>
          </a:prstGeom>
          <a:noFill/>
          <a:ln/>
        </p:spPr>
        <p:txBody>
          <a:bodyPr wrap="none" rtlCol="0" anchor="t"/>
          <a:lstStyle/>
          <a:p>
            <a:pPr marL="0" indent="0">
              <a:lnSpc>
                <a:spcPts val="2230"/>
              </a:lnSpc>
              <a:buNone/>
            </a:pPr>
            <a:r>
              <a:rPr lang="en-US" sz="1784" dirty="0">
                <a:solidFill>
                  <a:srgbClr val="B380FF"/>
                </a:solidFill>
                <a:latin typeface="Times New Roman" panose="02020603050405020304" pitchFamily="18" charset="0"/>
                <a:ea typeface="Sora" pitchFamily="34" charset="-122"/>
                <a:cs typeface="Times New Roman" panose="02020603050405020304" pitchFamily="18" charset="0"/>
              </a:rPr>
              <a:t>Project Title</a:t>
            </a:r>
            <a:endParaRPr lang="en-US" sz="1784" dirty="0">
              <a:latin typeface="Times New Roman" panose="02020603050405020304" pitchFamily="18" charset="0"/>
            </a:endParaRPr>
          </a:p>
        </p:txBody>
      </p:sp>
      <p:sp>
        <p:nvSpPr>
          <p:cNvPr id="9" name="Text 4"/>
          <p:cNvSpPr/>
          <p:nvPr/>
        </p:nvSpPr>
        <p:spPr>
          <a:xfrm>
            <a:off x="6301978" y="2344698"/>
            <a:ext cx="7512844" cy="869752"/>
          </a:xfrm>
          <a:prstGeom prst="rect">
            <a:avLst/>
          </a:prstGeom>
          <a:noFill/>
          <a:ln/>
        </p:spPr>
        <p:txBody>
          <a:bodyPr wrap="square" rtlCol="0" anchor="t"/>
          <a:lstStyle/>
          <a:p>
            <a:pPr marL="0" indent="0">
              <a:lnSpc>
                <a:spcPts val="2284"/>
              </a:lnSpc>
              <a:buNone/>
            </a:pPr>
            <a:r>
              <a:rPr lang="en-US" sz="1427" dirty="0">
                <a:solidFill>
                  <a:srgbClr val="E0D6DE"/>
                </a:solidFill>
                <a:latin typeface="Times New Roman" panose="02020603050405020304" pitchFamily="18" charset="0"/>
                <a:ea typeface="Noto Sans TC" pitchFamily="34" charset="-122"/>
                <a:cs typeface="Times New Roman" panose="02020603050405020304" pitchFamily="18" charset="0"/>
              </a:rPr>
              <a:t>my project focused on developing a steganography tool. This tool allows users to embed secret messages within images in a way that is not readily apparent to the naked eye.</a:t>
            </a:r>
            <a:endParaRPr lang="en-US" sz="1427" dirty="0">
              <a:latin typeface="Times New Roman" panose="02020603050405020304" pitchFamily="18" charset="0"/>
            </a:endParaRPr>
          </a:p>
        </p:txBody>
      </p:sp>
      <p:sp>
        <p:nvSpPr>
          <p:cNvPr id="10" name="Shape 5"/>
          <p:cNvSpPr/>
          <p:nvPr/>
        </p:nvSpPr>
        <p:spPr>
          <a:xfrm>
            <a:off x="6120765" y="3576876"/>
            <a:ext cx="7875270" cy="1624013"/>
          </a:xfrm>
          <a:prstGeom prst="roundRect">
            <a:avLst>
              <a:gd name="adj" fmla="val 3348"/>
            </a:avLst>
          </a:prstGeom>
          <a:solidFill>
            <a:srgbClr val="1A1A21"/>
          </a:solidFill>
          <a:ln/>
        </p:spPr>
      </p:sp>
      <p:sp>
        <p:nvSpPr>
          <p:cNvPr id="11" name="Text 6"/>
          <p:cNvSpPr/>
          <p:nvPr/>
        </p:nvSpPr>
        <p:spPr>
          <a:xfrm>
            <a:off x="6301978" y="3758089"/>
            <a:ext cx="2265759" cy="283131"/>
          </a:xfrm>
          <a:prstGeom prst="rect">
            <a:avLst/>
          </a:prstGeom>
          <a:noFill/>
          <a:ln/>
        </p:spPr>
        <p:txBody>
          <a:bodyPr wrap="none" rtlCol="0" anchor="t"/>
          <a:lstStyle/>
          <a:p>
            <a:pPr marL="0" indent="0">
              <a:lnSpc>
                <a:spcPts val="2230"/>
              </a:lnSpc>
              <a:buNone/>
            </a:pPr>
            <a:r>
              <a:rPr lang="en-US" sz="1784" dirty="0">
                <a:solidFill>
                  <a:srgbClr val="B380FF"/>
                </a:solidFill>
                <a:latin typeface="Times New Roman" panose="02020603050405020304" pitchFamily="18" charset="0"/>
                <a:ea typeface="Sora" pitchFamily="34" charset="-122"/>
                <a:cs typeface="Times New Roman" panose="02020603050405020304" pitchFamily="18" charset="0"/>
              </a:rPr>
              <a:t>Project Goal</a:t>
            </a:r>
            <a:endParaRPr lang="en-US" sz="1784" dirty="0">
              <a:latin typeface="Times New Roman" panose="02020603050405020304" pitchFamily="18" charset="0"/>
            </a:endParaRPr>
          </a:p>
        </p:txBody>
      </p:sp>
      <p:sp>
        <p:nvSpPr>
          <p:cNvPr id="12" name="Text 7"/>
          <p:cNvSpPr/>
          <p:nvPr/>
        </p:nvSpPr>
        <p:spPr>
          <a:xfrm>
            <a:off x="6301978" y="4149923"/>
            <a:ext cx="7512844" cy="869752"/>
          </a:xfrm>
          <a:prstGeom prst="rect">
            <a:avLst/>
          </a:prstGeom>
          <a:noFill/>
          <a:ln/>
        </p:spPr>
        <p:txBody>
          <a:bodyPr wrap="square" rtlCol="0" anchor="t"/>
          <a:lstStyle/>
          <a:p>
            <a:pPr marL="0" indent="0">
              <a:lnSpc>
                <a:spcPts val="2284"/>
              </a:lnSpc>
              <a:buNone/>
            </a:pPr>
            <a:r>
              <a:rPr lang="en-US" sz="1427" dirty="0">
                <a:solidFill>
                  <a:srgbClr val="E0D6DE"/>
                </a:solidFill>
                <a:latin typeface="Times New Roman" panose="02020603050405020304" pitchFamily="18" charset="0"/>
                <a:ea typeface="Noto Sans TC" pitchFamily="34" charset="-122"/>
                <a:cs typeface="Times New Roman" panose="02020603050405020304" pitchFamily="18" charset="0"/>
              </a:rPr>
              <a:t>The primary objective was to create a user-friendly application that enables secure communication by hiding messages within images. The project aimed to provide a practical solution for safeguarding sensitive information.</a:t>
            </a:r>
            <a:endParaRPr lang="en-US" sz="1427" dirty="0">
              <a:latin typeface="Times New Roman" panose="02020603050405020304" pitchFamily="18" charset="0"/>
            </a:endParaRPr>
          </a:p>
        </p:txBody>
      </p:sp>
      <p:sp>
        <p:nvSpPr>
          <p:cNvPr id="13" name="Shape 8"/>
          <p:cNvSpPr/>
          <p:nvPr/>
        </p:nvSpPr>
        <p:spPr>
          <a:xfrm>
            <a:off x="6120765" y="5382101"/>
            <a:ext cx="7875270" cy="1913930"/>
          </a:xfrm>
          <a:prstGeom prst="roundRect">
            <a:avLst>
              <a:gd name="adj" fmla="val 2841"/>
            </a:avLst>
          </a:prstGeom>
          <a:solidFill>
            <a:srgbClr val="1A1A21"/>
          </a:solidFill>
          <a:ln/>
        </p:spPr>
      </p:sp>
      <p:sp>
        <p:nvSpPr>
          <p:cNvPr id="14" name="Text 9"/>
          <p:cNvSpPr/>
          <p:nvPr/>
        </p:nvSpPr>
        <p:spPr>
          <a:xfrm>
            <a:off x="6301978" y="5563314"/>
            <a:ext cx="2265759" cy="283131"/>
          </a:xfrm>
          <a:prstGeom prst="rect">
            <a:avLst/>
          </a:prstGeom>
          <a:noFill/>
          <a:ln/>
        </p:spPr>
        <p:txBody>
          <a:bodyPr wrap="none" rtlCol="0" anchor="t"/>
          <a:lstStyle/>
          <a:p>
            <a:pPr marL="0" indent="0">
              <a:lnSpc>
                <a:spcPts val="2230"/>
              </a:lnSpc>
              <a:buNone/>
            </a:pPr>
            <a:r>
              <a:rPr lang="en-US" sz="1784" dirty="0">
                <a:solidFill>
                  <a:srgbClr val="B380FF"/>
                </a:solidFill>
                <a:latin typeface="Times New Roman" panose="02020603050405020304" pitchFamily="18" charset="0"/>
                <a:ea typeface="Sora" pitchFamily="34" charset="-122"/>
                <a:cs typeface="Times New Roman" panose="02020603050405020304" pitchFamily="18" charset="0"/>
              </a:rPr>
              <a:t>Project Scope</a:t>
            </a:r>
            <a:endParaRPr lang="en-US" sz="1784" dirty="0">
              <a:latin typeface="Times New Roman" panose="02020603050405020304" pitchFamily="18" charset="0"/>
            </a:endParaRPr>
          </a:p>
        </p:txBody>
      </p:sp>
      <p:sp>
        <p:nvSpPr>
          <p:cNvPr id="15" name="Text 10"/>
          <p:cNvSpPr/>
          <p:nvPr/>
        </p:nvSpPr>
        <p:spPr>
          <a:xfrm>
            <a:off x="6301978" y="5955149"/>
            <a:ext cx="7512844" cy="1159669"/>
          </a:xfrm>
          <a:prstGeom prst="rect">
            <a:avLst/>
          </a:prstGeom>
          <a:noFill/>
          <a:ln/>
        </p:spPr>
        <p:txBody>
          <a:bodyPr wrap="square" rtlCol="0" anchor="t"/>
          <a:lstStyle/>
          <a:p>
            <a:pPr marL="0" indent="0">
              <a:lnSpc>
                <a:spcPts val="2284"/>
              </a:lnSpc>
              <a:buNone/>
            </a:pPr>
            <a:r>
              <a:rPr lang="en-US" sz="1427" dirty="0">
                <a:solidFill>
                  <a:srgbClr val="E0D6DE"/>
                </a:solidFill>
                <a:latin typeface="Times New Roman" panose="02020603050405020304" pitchFamily="18" charset="0"/>
                <a:ea typeface="Noto Sans TC" pitchFamily="34" charset="-122"/>
                <a:cs typeface="Times New Roman" panose="02020603050405020304" pitchFamily="18" charset="0"/>
              </a:rPr>
              <a:t>my project encompassed the design, development, and testing of the steganography tool. This involved selecting suitable algorithms for message embedding, implementing these algorithms, and ensuring the tool's effectiveness in hiding and retrieving messages.</a:t>
            </a:r>
            <a:endParaRPr lang="en-US" sz="1427" dirty="0">
              <a:latin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864037" y="1610439"/>
            <a:ext cx="7032665" cy="771525"/>
          </a:xfrm>
          <a:prstGeom prst="rect">
            <a:avLst/>
          </a:prstGeom>
          <a:noFill/>
          <a:ln/>
        </p:spPr>
        <p:txBody>
          <a:bodyPr wrap="none" rtlCol="0" anchor="t"/>
          <a:lstStyle/>
          <a:p>
            <a:pPr marL="0" indent="0">
              <a:lnSpc>
                <a:spcPts val="6075"/>
              </a:lnSpc>
              <a:buNone/>
            </a:pPr>
            <a:r>
              <a:rPr lang="en-US" sz="4860" dirty="0">
                <a:solidFill>
                  <a:srgbClr val="B380FF"/>
                </a:solidFill>
                <a:latin typeface="Times New Roman" panose="02020603050405020304" pitchFamily="18" charset="0"/>
                <a:ea typeface="Sora" pitchFamily="34" charset="-122"/>
                <a:cs typeface="Times New Roman" panose="02020603050405020304" pitchFamily="18" charset="0"/>
              </a:rPr>
              <a:t>Who are the End Users</a:t>
            </a:r>
            <a:endParaRPr lang="en-US" sz="4860" dirty="0">
              <a:latin typeface="Times New Roman" panose="02020603050405020304" pitchFamily="18" charset="0"/>
              <a:cs typeface="Times New Roman" panose="02020603050405020304" pitchFamily="18" charset="0"/>
            </a:endParaRPr>
          </a:p>
        </p:txBody>
      </p:sp>
      <p:sp>
        <p:nvSpPr>
          <p:cNvPr id="5" name="Text 2"/>
          <p:cNvSpPr/>
          <p:nvPr/>
        </p:nvSpPr>
        <p:spPr>
          <a:xfrm>
            <a:off x="864037" y="2999065"/>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Times New Roman" panose="02020603050405020304" pitchFamily="18" charset="0"/>
                <a:ea typeface="Sora" pitchFamily="34" charset="-122"/>
                <a:cs typeface="Times New Roman" panose="02020603050405020304" pitchFamily="18" charset="0"/>
              </a:rPr>
              <a:t>Individuals</a:t>
            </a:r>
            <a:endParaRPr lang="en-US" sz="2430" dirty="0">
              <a:latin typeface="Times New Roman" panose="02020603050405020304" pitchFamily="18" charset="0"/>
              <a:cs typeface="Times New Roman" panose="02020603050405020304" pitchFamily="18" charset="0"/>
            </a:endParaRPr>
          </a:p>
        </p:txBody>
      </p:sp>
      <p:sp>
        <p:nvSpPr>
          <p:cNvPr id="6" name="Text 3"/>
          <p:cNvSpPr/>
          <p:nvPr/>
        </p:nvSpPr>
        <p:spPr>
          <a:xfrm>
            <a:off x="864037" y="3631644"/>
            <a:ext cx="3898821" cy="2370296"/>
          </a:xfrm>
          <a:prstGeom prst="rect">
            <a:avLst/>
          </a:prstGeom>
          <a:noFill/>
          <a:ln/>
        </p:spPr>
        <p:txBody>
          <a:bodyPr wrap="square" rtlCol="0" anchor="t"/>
          <a:lstStyle/>
          <a:p>
            <a:pPr marL="0" indent="0">
              <a:lnSpc>
                <a:spcPts val="3110"/>
              </a:lnSpc>
              <a:buNone/>
            </a:pPr>
            <a:r>
              <a:rPr lang="en-US" sz="1944" dirty="0">
                <a:solidFill>
                  <a:srgbClr val="E0D6DE"/>
                </a:solidFill>
                <a:latin typeface="Times New Roman" panose="02020603050405020304" pitchFamily="18" charset="0"/>
                <a:ea typeface="Noto Sans TC" pitchFamily="34" charset="-122"/>
                <a:cs typeface="Times New Roman" panose="02020603050405020304" pitchFamily="18" charset="0"/>
              </a:rPr>
              <a:t>Individuals seeking to communicate privately or securely, for example, family members sharing sensitive information or activists protecting their communications.</a:t>
            </a:r>
            <a:endParaRPr lang="en-US" sz="1944" dirty="0">
              <a:latin typeface="Times New Roman" panose="02020603050405020304" pitchFamily="18" charset="0"/>
              <a:cs typeface="Times New Roman" panose="02020603050405020304" pitchFamily="18" charset="0"/>
            </a:endParaRPr>
          </a:p>
        </p:txBody>
      </p:sp>
      <p:sp>
        <p:nvSpPr>
          <p:cNvPr id="7" name="Text 4"/>
          <p:cNvSpPr/>
          <p:nvPr/>
        </p:nvSpPr>
        <p:spPr>
          <a:xfrm>
            <a:off x="5372695" y="2999065"/>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Times New Roman" panose="02020603050405020304" pitchFamily="18" charset="0"/>
                <a:ea typeface="Sora" pitchFamily="34" charset="-122"/>
                <a:cs typeface="Times New Roman" panose="02020603050405020304" pitchFamily="18" charset="0"/>
              </a:rPr>
              <a:t>Organizations</a:t>
            </a:r>
            <a:endParaRPr lang="en-US" sz="2430" dirty="0">
              <a:latin typeface="Times New Roman" panose="02020603050405020304" pitchFamily="18" charset="0"/>
              <a:cs typeface="Times New Roman" panose="02020603050405020304" pitchFamily="18" charset="0"/>
            </a:endParaRPr>
          </a:p>
        </p:txBody>
      </p:sp>
      <p:sp>
        <p:nvSpPr>
          <p:cNvPr id="8" name="Text 5"/>
          <p:cNvSpPr/>
          <p:nvPr/>
        </p:nvSpPr>
        <p:spPr>
          <a:xfrm>
            <a:off x="5372695" y="3631644"/>
            <a:ext cx="3898821" cy="2765346"/>
          </a:xfrm>
          <a:prstGeom prst="rect">
            <a:avLst/>
          </a:prstGeom>
          <a:noFill/>
          <a:ln/>
        </p:spPr>
        <p:txBody>
          <a:bodyPr wrap="square" rtlCol="0" anchor="t"/>
          <a:lstStyle/>
          <a:p>
            <a:pPr marL="0" indent="0">
              <a:lnSpc>
                <a:spcPts val="3110"/>
              </a:lnSpc>
              <a:buNone/>
            </a:pPr>
            <a:r>
              <a:rPr lang="en-US" sz="1944" dirty="0">
                <a:solidFill>
                  <a:srgbClr val="E0D6DE"/>
                </a:solidFill>
                <a:latin typeface="Times New Roman" panose="02020603050405020304" pitchFamily="18" charset="0"/>
                <a:ea typeface="Noto Sans TC" pitchFamily="34" charset="-122"/>
                <a:cs typeface="Times New Roman" panose="02020603050405020304" pitchFamily="18" charset="0"/>
              </a:rPr>
              <a:t>Businesses or organizations aiming to protect confidential data, such as financial institutions safeguarding customer information or government agencies handling classified documents.</a:t>
            </a:r>
            <a:endParaRPr lang="en-US" sz="1944" dirty="0">
              <a:latin typeface="Times New Roman" panose="02020603050405020304" pitchFamily="18" charset="0"/>
              <a:cs typeface="Times New Roman" panose="02020603050405020304" pitchFamily="18" charset="0"/>
            </a:endParaRPr>
          </a:p>
        </p:txBody>
      </p:sp>
      <p:sp>
        <p:nvSpPr>
          <p:cNvPr id="9" name="Text 6"/>
          <p:cNvSpPr/>
          <p:nvPr/>
        </p:nvSpPr>
        <p:spPr>
          <a:xfrm>
            <a:off x="9881354" y="2999065"/>
            <a:ext cx="3086100" cy="385763"/>
          </a:xfrm>
          <a:prstGeom prst="rect">
            <a:avLst/>
          </a:prstGeom>
          <a:noFill/>
          <a:ln/>
        </p:spPr>
        <p:txBody>
          <a:bodyPr wrap="none" rtlCol="0" anchor="t"/>
          <a:lstStyle/>
          <a:p>
            <a:pPr marL="0" indent="0">
              <a:lnSpc>
                <a:spcPts val="3038"/>
              </a:lnSpc>
              <a:buNone/>
            </a:pPr>
            <a:r>
              <a:rPr lang="en-US" sz="2430" dirty="0">
                <a:solidFill>
                  <a:srgbClr val="B380FF"/>
                </a:solidFill>
                <a:latin typeface="Times New Roman" panose="02020603050405020304" pitchFamily="18" charset="0"/>
                <a:ea typeface="Sora" pitchFamily="34" charset="-122"/>
                <a:cs typeface="Times New Roman" panose="02020603050405020304" pitchFamily="18" charset="0"/>
              </a:rPr>
              <a:t>Researchers</a:t>
            </a:r>
            <a:endParaRPr lang="en-US" sz="2430" dirty="0">
              <a:latin typeface="Times New Roman" panose="02020603050405020304" pitchFamily="18" charset="0"/>
              <a:cs typeface="Times New Roman" panose="02020603050405020304" pitchFamily="18" charset="0"/>
            </a:endParaRPr>
          </a:p>
        </p:txBody>
      </p:sp>
      <p:sp>
        <p:nvSpPr>
          <p:cNvPr id="10" name="Text 7"/>
          <p:cNvSpPr/>
          <p:nvPr/>
        </p:nvSpPr>
        <p:spPr>
          <a:xfrm>
            <a:off x="9881354" y="3631644"/>
            <a:ext cx="3898821" cy="1975247"/>
          </a:xfrm>
          <a:prstGeom prst="rect">
            <a:avLst/>
          </a:prstGeom>
          <a:noFill/>
          <a:ln/>
        </p:spPr>
        <p:txBody>
          <a:bodyPr wrap="square" rtlCol="0" anchor="t"/>
          <a:lstStyle/>
          <a:p>
            <a:pPr marL="0" indent="0">
              <a:lnSpc>
                <a:spcPts val="3110"/>
              </a:lnSpc>
              <a:buNone/>
            </a:pPr>
            <a:r>
              <a:rPr lang="en-US" sz="1944" dirty="0">
                <a:solidFill>
                  <a:srgbClr val="E0D6DE"/>
                </a:solidFill>
                <a:latin typeface="Times New Roman" panose="02020603050405020304" pitchFamily="18" charset="0"/>
                <a:ea typeface="Noto Sans TC" pitchFamily="34" charset="-122"/>
                <a:cs typeface="Times New Roman" panose="02020603050405020304" pitchFamily="18" charset="0"/>
              </a:rPr>
              <a:t>Researchers working on data security and privacy, who may use steganography tools to explore new techniques for data hiding and protection.</a:t>
            </a:r>
            <a:endParaRPr lang="en-US" sz="1944"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dirty="0">
              <a:latin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1"/>
          <p:cNvSpPr/>
          <p:nvPr/>
        </p:nvSpPr>
        <p:spPr>
          <a:xfrm>
            <a:off x="640913" y="1119902"/>
            <a:ext cx="7862173" cy="1144429"/>
          </a:xfrm>
          <a:prstGeom prst="rect">
            <a:avLst/>
          </a:prstGeom>
          <a:noFill/>
          <a:ln/>
        </p:spPr>
        <p:txBody>
          <a:bodyPr wrap="square" rtlCol="0" anchor="t"/>
          <a:lstStyle/>
          <a:p>
            <a:pPr marL="0" indent="0">
              <a:lnSpc>
                <a:spcPts val="4506"/>
              </a:lnSpc>
              <a:buNone/>
            </a:pPr>
            <a:r>
              <a:rPr lang="en-US" sz="3605" dirty="0">
                <a:solidFill>
                  <a:srgbClr val="B380FF"/>
                </a:solidFill>
                <a:latin typeface="Times New Roman" panose="02020603050405020304" pitchFamily="18" charset="0"/>
                <a:ea typeface="Sora" pitchFamily="34" charset="-122"/>
                <a:cs typeface="Times New Roman" panose="02020603050405020304" pitchFamily="18" charset="0"/>
              </a:rPr>
              <a:t>Your Solution and its Value Proposition</a:t>
            </a:r>
            <a:endParaRPr lang="en-US" sz="3605" dirty="0">
              <a:latin typeface="Times New Roman" panose="02020603050405020304" pitchFamily="18" charset="0"/>
            </a:endParaRPr>
          </a:p>
        </p:txBody>
      </p:sp>
      <p:pic>
        <p:nvPicPr>
          <p:cNvPr id="7" name="Image 3" descr="preencoded.png"/>
          <p:cNvPicPr>
            <a:picLocks noChangeAspect="1"/>
          </p:cNvPicPr>
          <p:nvPr/>
        </p:nvPicPr>
        <p:blipFill>
          <a:blip r:embed="rId5"/>
          <a:stretch>
            <a:fillRect/>
          </a:stretch>
        </p:blipFill>
        <p:spPr>
          <a:xfrm>
            <a:off x="640913" y="2539008"/>
            <a:ext cx="915591" cy="1640800"/>
          </a:xfrm>
          <a:prstGeom prst="rect">
            <a:avLst/>
          </a:prstGeom>
        </p:spPr>
      </p:pic>
      <p:sp>
        <p:nvSpPr>
          <p:cNvPr id="8" name="Text 2"/>
          <p:cNvSpPr/>
          <p:nvPr/>
        </p:nvSpPr>
        <p:spPr>
          <a:xfrm>
            <a:off x="1831181" y="2722126"/>
            <a:ext cx="2693908" cy="286107"/>
          </a:xfrm>
          <a:prstGeom prst="rect">
            <a:avLst/>
          </a:prstGeom>
          <a:noFill/>
          <a:ln/>
        </p:spPr>
        <p:txBody>
          <a:bodyPr wrap="none" rtlCol="0" anchor="t"/>
          <a:lstStyle/>
          <a:p>
            <a:pPr marL="0" indent="0" algn="l">
              <a:lnSpc>
                <a:spcPts val="2253"/>
              </a:lnSpc>
              <a:buNone/>
            </a:pPr>
            <a:r>
              <a:rPr lang="en-US" sz="1802" dirty="0">
                <a:solidFill>
                  <a:srgbClr val="B380FF"/>
                </a:solidFill>
                <a:latin typeface="Times New Roman" panose="02020603050405020304" pitchFamily="18" charset="0"/>
                <a:ea typeface="Sora" pitchFamily="34" charset="-122"/>
                <a:cs typeface="Times New Roman" panose="02020603050405020304" pitchFamily="18" charset="0"/>
              </a:rPr>
              <a:t>User-Friendly Interface</a:t>
            </a:r>
            <a:endParaRPr lang="en-US" sz="1802" dirty="0">
              <a:latin typeface="Times New Roman" panose="02020603050405020304" pitchFamily="18" charset="0"/>
            </a:endParaRPr>
          </a:p>
        </p:txBody>
      </p:sp>
      <p:sp>
        <p:nvSpPr>
          <p:cNvPr id="9" name="Text 3"/>
          <p:cNvSpPr/>
          <p:nvPr/>
        </p:nvSpPr>
        <p:spPr>
          <a:xfrm>
            <a:off x="1831181" y="3118009"/>
            <a:ext cx="6671905" cy="878681"/>
          </a:xfrm>
          <a:prstGeom prst="rect">
            <a:avLst/>
          </a:prstGeom>
          <a:noFill/>
          <a:ln/>
        </p:spPr>
        <p:txBody>
          <a:bodyPr wrap="square" rtlCol="0" anchor="t"/>
          <a:lstStyle/>
          <a:p>
            <a:pPr marL="0" indent="0" algn="l">
              <a:lnSpc>
                <a:spcPts val="2307"/>
              </a:lnSpc>
              <a:buNone/>
            </a:pPr>
            <a:r>
              <a:rPr lang="en-US" sz="1442" dirty="0">
                <a:solidFill>
                  <a:srgbClr val="E0D6DE"/>
                </a:solidFill>
                <a:latin typeface="Times New Roman" panose="02020603050405020304" pitchFamily="18" charset="0"/>
                <a:ea typeface="Noto Sans TC" pitchFamily="34" charset="-122"/>
                <a:cs typeface="Times New Roman" panose="02020603050405020304" pitchFamily="18" charset="0"/>
              </a:rPr>
              <a:t>my steganography tool boasts a user-friendly interface that makes it easy for users with varying technical expertise to utilize the application.</a:t>
            </a:r>
            <a:endParaRPr lang="en-US" sz="1442" dirty="0">
              <a:latin typeface="Times New Roman" panose="02020603050405020304" pitchFamily="18" charset="0"/>
              <a:cs typeface="Times New Roman" panose="02020603050405020304" pitchFamily="18" charset="0"/>
            </a:endParaRPr>
          </a:p>
        </p:txBody>
      </p:sp>
      <p:pic>
        <p:nvPicPr>
          <p:cNvPr id="10" name="Image 4" descr="preencoded.png"/>
          <p:cNvPicPr>
            <a:picLocks noChangeAspect="1"/>
          </p:cNvPicPr>
          <p:nvPr/>
        </p:nvPicPr>
        <p:blipFill>
          <a:blip r:embed="rId6"/>
          <a:stretch>
            <a:fillRect/>
          </a:stretch>
        </p:blipFill>
        <p:spPr>
          <a:xfrm>
            <a:off x="640913" y="4179808"/>
            <a:ext cx="915591" cy="1464945"/>
          </a:xfrm>
          <a:prstGeom prst="rect">
            <a:avLst/>
          </a:prstGeom>
        </p:spPr>
      </p:pic>
      <p:sp>
        <p:nvSpPr>
          <p:cNvPr id="11" name="Text 4"/>
          <p:cNvSpPr/>
          <p:nvPr/>
        </p:nvSpPr>
        <p:spPr>
          <a:xfrm>
            <a:off x="1831181" y="4362926"/>
            <a:ext cx="2289096" cy="286107"/>
          </a:xfrm>
          <a:prstGeom prst="rect">
            <a:avLst/>
          </a:prstGeom>
          <a:noFill/>
          <a:ln/>
        </p:spPr>
        <p:txBody>
          <a:bodyPr wrap="none" rtlCol="0" anchor="t"/>
          <a:lstStyle/>
          <a:p>
            <a:pPr marL="0" indent="0" algn="l">
              <a:lnSpc>
                <a:spcPts val="2253"/>
              </a:lnSpc>
              <a:buNone/>
            </a:pPr>
            <a:r>
              <a:rPr lang="en-US" sz="1802" dirty="0">
                <a:solidFill>
                  <a:srgbClr val="B380FF"/>
                </a:solidFill>
                <a:latin typeface="Times New Roman" panose="02020603050405020304" pitchFamily="18" charset="0"/>
                <a:ea typeface="Sora" pitchFamily="34" charset="-122"/>
                <a:cs typeface="Times New Roman" panose="02020603050405020304" pitchFamily="18" charset="0"/>
              </a:rPr>
              <a:t>Strong Encryption</a:t>
            </a:r>
            <a:endParaRPr lang="en-US" sz="1802" dirty="0">
              <a:latin typeface="Times New Roman" panose="02020603050405020304" pitchFamily="18" charset="0"/>
            </a:endParaRPr>
          </a:p>
        </p:txBody>
      </p:sp>
      <p:sp>
        <p:nvSpPr>
          <p:cNvPr id="12" name="Text 5"/>
          <p:cNvSpPr/>
          <p:nvPr/>
        </p:nvSpPr>
        <p:spPr>
          <a:xfrm>
            <a:off x="1831181" y="4758809"/>
            <a:ext cx="6671905" cy="585788"/>
          </a:xfrm>
          <a:prstGeom prst="rect">
            <a:avLst/>
          </a:prstGeom>
          <a:noFill/>
          <a:ln/>
        </p:spPr>
        <p:txBody>
          <a:bodyPr wrap="square" rtlCol="0" anchor="t"/>
          <a:lstStyle/>
          <a:p>
            <a:pPr marL="0" indent="0" algn="l">
              <a:lnSpc>
                <a:spcPts val="2307"/>
              </a:lnSpc>
              <a:buNone/>
            </a:pPr>
            <a:r>
              <a:rPr lang="en-US" sz="1442" dirty="0">
                <a:solidFill>
                  <a:srgbClr val="E0D6DE"/>
                </a:solidFill>
                <a:latin typeface="Times New Roman" panose="02020603050405020304" pitchFamily="18" charset="0"/>
                <a:ea typeface="Noto Sans TC" pitchFamily="34" charset="-122"/>
                <a:cs typeface="Times New Roman" panose="02020603050405020304" pitchFamily="18" charset="0"/>
              </a:rPr>
              <a:t>The tool utilizes strong encryption algorithms to ensure that hidden messages are protected from unauthorized access, further enhancing data security.</a:t>
            </a:r>
            <a:endParaRPr lang="en-US" sz="1442" dirty="0">
              <a:latin typeface="Times New Roman" panose="02020603050405020304" pitchFamily="18" charset="0"/>
            </a:endParaRPr>
          </a:p>
        </p:txBody>
      </p:sp>
      <p:pic>
        <p:nvPicPr>
          <p:cNvPr id="13" name="Image 5" descr="preencoded.png"/>
          <p:cNvPicPr>
            <a:picLocks noChangeAspect="1"/>
          </p:cNvPicPr>
          <p:nvPr/>
        </p:nvPicPr>
        <p:blipFill>
          <a:blip r:embed="rId7"/>
          <a:stretch>
            <a:fillRect/>
          </a:stretch>
        </p:blipFill>
        <p:spPr>
          <a:xfrm>
            <a:off x="640913" y="5644753"/>
            <a:ext cx="915591" cy="1464945"/>
          </a:xfrm>
          <a:prstGeom prst="rect">
            <a:avLst/>
          </a:prstGeom>
        </p:spPr>
      </p:pic>
      <p:sp>
        <p:nvSpPr>
          <p:cNvPr id="14" name="Text 6"/>
          <p:cNvSpPr/>
          <p:nvPr/>
        </p:nvSpPr>
        <p:spPr>
          <a:xfrm>
            <a:off x="1831181" y="5827871"/>
            <a:ext cx="3471982" cy="286107"/>
          </a:xfrm>
          <a:prstGeom prst="rect">
            <a:avLst/>
          </a:prstGeom>
          <a:noFill/>
          <a:ln/>
        </p:spPr>
        <p:txBody>
          <a:bodyPr wrap="none" rtlCol="0" anchor="t"/>
          <a:lstStyle/>
          <a:p>
            <a:pPr marL="0" indent="0" algn="l">
              <a:lnSpc>
                <a:spcPts val="2253"/>
              </a:lnSpc>
              <a:buNone/>
            </a:pPr>
            <a:r>
              <a:rPr lang="en-US" sz="1802" dirty="0">
                <a:solidFill>
                  <a:srgbClr val="B380FF"/>
                </a:solidFill>
                <a:latin typeface="Times New Roman" panose="02020603050405020304" pitchFamily="18" charset="0"/>
                <a:ea typeface="Sora" pitchFamily="34" charset="-122"/>
                <a:cs typeface="Times New Roman" panose="02020603050405020304" pitchFamily="18" charset="0"/>
              </a:rPr>
              <a:t>Cross-Platform Compatibility</a:t>
            </a:r>
            <a:endParaRPr lang="en-US" sz="1802" dirty="0">
              <a:latin typeface="Times New Roman" panose="02020603050405020304" pitchFamily="18" charset="0"/>
            </a:endParaRPr>
          </a:p>
        </p:txBody>
      </p:sp>
      <p:sp>
        <p:nvSpPr>
          <p:cNvPr id="15" name="Text 7"/>
          <p:cNvSpPr/>
          <p:nvPr/>
        </p:nvSpPr>
        <p:spPr>
          <a:xfrm>
            <a:off x="1831181" y="6223754"/>
            <a:ext cx="6671905" cy="585788"/>
          </a:xfrm>
          <a:prstGeom prst="rect">
            <a:avLst/>
          </a:prstGeom>
          <a:noFill/>
          <a:ln/>
        </p:spPr>
        <p:txBody>
          <a:bodyPr wrap="square" rtlCol="0" anchor="t"/>
          <a:lstStyle/>
          <a:p>
            <a:pPr marL="0" indent="0" algn="l">
              <a:lnSpc>
                <a:spcPts val="2307"/>
              </a:lnSpc>
              <a:buNone/>
            </a:pPr>
            <a:r>
              <a:rPr lang="en-US" sz="1442" dirty="0">
                <a:solidFill>
                  <a:srgbClr val="E0D6DE"/>
                </a:solidFill>
                <a:latin typeface="Times New Roman" panose="02020603050405020304" pitchFamily="18" charset="0"/>
                <a:ea typeface="Noto Sans TC" pitchFamily="34" charset="-122"/>
                <a:cs typeface="Times New Roman" panose="02020603050405020304" pitchFamily="18" charset="0"/>
              </a:rPr>
              <a:t>The steganography tool is designed to be compatible across multiple operating systems, ensuring its accessibility to a broader range of users.</a:t>
            </a:r>
            <a:endParaRPr lang="en-US" sz="1442" dirty="0">
              <a:latin typeface="Times New Roman" panose="02020603050405020304" pitchFamily="18" charset="0"/>
            </a:endParaRPr>
          </a:p>
        </p:txBody>
      </p:sp>
      <p:pic>
        <p:nvPicPr>
          <p:cNvPr id="18" name="Picture 17">
            <a:extLst>
              <a:ext uri="{FF2B5EF4-FFF2-40B4-BE49-F238E27FC236}">
                <a16:creationId xmlns:a16="http://schemas.microsoft.com/office/drawing/2014/main" id="{111FF421-3D55-4024-9C52-850FC31D2EB0}"/>
              </a:ext>
            </a:extLst>
          </p:cNvPr>
          <p:cNvPicPr>
            <a:picLocks noChangeAspect="1"/>
          </p:cNvPicPr>
          <p:nvPr/>
        </p:nvPicPr>
        <p:blipFill>
          <a:blip r:embed="rId8"/>
          <a:stretch>
            <a:fillRect/>
          </a:stretch>
        </p:blipFill>
        <p:spPr>
          <a:xfrm>
            <a:off x="9665551" y="2584847"/>
            <a:ext cx="4575215" cy="3243024"/>
          </a:xfrm>
          <a:prstGeom prst="rect">
            <a:avLst/>
          </a:prstGeom>
        </p:spPr>
      </p:pic>
      <p:sp>
        <p:nvSpPr>
          <p:cNvPr id="19" name="TextBox 18">
            <a:extLst>
              <a:ext uri="{FF2B5EF4-FFF2-40B4-BE49-F238E27FC236}">
                <a16:creationId xmlns:a16="http://schemas.microsoft.com/office/drawing/2014/main" id="{5CA7B8FC-1625-4BE6-A0A2-6AADF7B4BDB9}"/>
              </a:ext>
            </a:extLst>
          </p:cNvPr>
          <p:cNvSpPr txBox="1"/>
          <p:nvPr/>
        </p:nvSpPr>
        <p:spPr>
          <a:xfrm>
            <a:off x="10768762" y="5929312"/>
            <a:ext cx="267008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AFTER</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ENCRYPTION</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dirty="0">
              <a:latin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2219325"/>
            <a:ext cx="5054441" cy="3790831"/>
          </a:xfrm>
          <a:prstGeom prst="rect">
            <a:avLst/>
          </a:prstGeom>
        </p:spPr>
      </p:pic>
      <p:sp>
        <p:nvSpPr>
          <p:cNvPr id="6" name="Text 1"/>
          <p:cNvSpPr/>
          <p:nvPr/>
        </p:nvSpPr>
        <p:spPr>
          <a:xfrm>
            <a:off x="6091238" y="1168837"/>
            <a:ext cx="5120045" cy="540068"/>
          </a:xfrm>
          <a:prstGeom prst="rect">
            <a:avLst/>
          </a:prstGeom>
          <a:noFill/>
          <a:ln/>
        </p:spPr>
        <p:txBody>
          <a:bodyPr wrap="none" rtlCol="0" anchor="t"/>
          <a:lstStyle/>
          <a:p>
            <a:pPr marL="0" indent="0">
              <a:lnSpc>
                <a:spcPts val="4253"/>
              </a:lnSpc>
              <a:buNone/>
            </a:pPr>
            <a:r>
              <a:rPr lang="en-US" sz="3402" dirty="0">
                <a:solidFill>
                  <a:srgbClr val="B380FF"/>
                </a:solidFill>
                <a:latin typeface="Times New Roman" panose="02020603050405020304" pitchFamily="18" charset="0"/>
                <a:ea typeface="Sora" pitchFamily="34" charset="-122"/>
                <a:cs typeface="Times New Roman" panose="02020603050405020304" pitchFamily="18" charset="0"/>
              </a:rPr>
              <a:t>How did you customize</a:t>
            </a:r>
            <a:endParaRPr lang="en-US" sz="3402" dirty="0">
              <a:latin typeface="Times New Roman" panose="02020603050405020304" pitchFamily="18" charset="0"/>
              <a:cs typeface="Times New Roman" panose="02020603050405020304" pitchFamily="18" charset="0"/>
            </a:endParaRPr>
          </a:p>
        </p:txBody>
      </p:sp>
      <p:sp>
        <p:nvSpPr>
          <p:cNvPr id="7" name="Text 2"/>
          <p:cNvSpPr/>
          <p:nvPr/>
        </p:nvSpPr>
        <p:spPr>
          <a:xfrm>
            <a:off x="6263997" y="2079308"/>
            <a:ext cx="3617833" cy="276582"/>
          </a:xfrm>
          <a:prstGeom prst="rect">
            <a:avLst/>
          </a:prstGeom>
          <a:noFill/>
          <a:ln/>
        </p:spPr>
        <p:txBody>
          <a:bodyPr wrap="non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Algorithm</a:t>
            </a:r>
            <a:endParaRPr lang="en-US" sz="1361" dirty="0">
              <a:latin typeface="Times New Roman" panose="02020603050405020304" pitchFamily="18" charset="0"/>
            </a:endParaRPr>
          </a:p>
        </p:txBody>
      </p:sp>
      <p:sp>
        <p:nvSpPr>
          <p:cNvPr id="8" name="Text 3"/>
          <p:cNvSpPr/>
          <p:nvPr/>
        </p:nvSpPr>
        <p:spPr>
          <a:xfrm>
            <a:off x="10234970" y="2079308"/>
            <a:ext cx="3617833" cy="1659493"/>
          </a:xfrm>
          <a:prstGeom prst="rect">
            <a:avLst/>
          </a:prstGeom>
          <a:noFill/>
          <a:ln/>
        </p:spPr>
        <p:txBody>
          <a:bodyPr wrap="squar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my implemented the Least Significant Bit (LSB) steganography algorithm for hiding data within images. This technique involves altering the least significant bits of an image's pixels to store the hidden message.</a:t>
            </a:r>
            <a:endParaRPr lang="en-US" sz="1361" dirty="0">
              <a:latin typeface="Times New Roman" panose="02020603050405020304" pitchFamily="18" charset="0"/>
              <a:cs typeface="Times New Roman" panose="02020603050405020304" pitchFamily="18" charset="0"/>
            </a:endParaRPr>
          </a:p>
        </p:txBody>
      </p:sp>
      <p:sp>
        <p:nvSpPr>
          <p:cNvPr id="9" name="Shape 4"/>
          <p:cNvSpPr/>
          <p:nvPr/>
        </p:nvSpPr>
        <p:spPr>
          <a:xfrm>
            <a:off x="6091238" y="3850005"/>
            <a:ext cx="7934325" cy="1605320"/>
          </a:xfrm>
          <a:prstGeom prst="rect">
            <a:avLst/>
          </a:prstGeom>
          <a:solidFill>
            <a:srgbClr val="1A1A21"/>
          </a:solidFill>
          <a:ln/>
        </p:spPr>
      </p:sp>
      <p:sp>
        <p:nvSpPr>
          <p:cNvPr id="10" name="Text 5"/>
          <p:cNvSpPr/>
          <p:nvPr/>
        </p:nvSpPr>
        <p:spPr>
          <a:xfrm>
            <a:off x="6263997" y="3961209"/>
            <a:ext cx="3617833" cy="276582"/>
          </a:xfrm>
          <a:prstGeom prst="rect">
            <a:avLst/>
          </a:prstGeom>
          <a:noFill/>
          <a:ln/>
        </p:spPr>
        <p:txBody>
          <a:bodyPr wrap="non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Image Format</a:t>
            </a:r>
            <a:endParaRPr lang="en-US" sz="1361" dirty="0">
              <a:latin typeface="Times New Roman" panose="02020603050405020304" pitchFamily="18" charset="0"/>
            </a:endParaRPr>
          </a:p>
        </p:txBody>
      </p:sp>
      <p:sp>
        <p:nvSpPr>
          <p:cNvPr id="11" name="Text 6"/>
          <p:cNvSpPr/>
          <p:nvPr/>
        </p:nvSpPr>
        <p:spPr>
          <a:xfrm>
            <a:off x="10234970" y="3961209"/>
            <a:ext cx="3617833" cy="1382911"/>
          </a:xfrm>
          <a:prstGeom prst="rect">
            <a:avLst/>
          </a:prstGeom>
          <a:noFill/>
          <a:ln/>
        </p:spPr>
        <p:txBody>
          <a:bodyPr wrap="squar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The tool supports various image formats, including JPEG, PNG, and GIF, providing users with flexibility in choosing their preferred image format for message embedding.</a:t>
            </a:r>
            <a:endParaRPr lang="en-US" sz="1361" dirty="0">
              <a:latin typeface="Times New Roman" panose="02020603050405020304" pitchFamily="18" charset="0"/>
              <a:cs typeface="Times New Roman" panose="02020603050405020304" pitchFamily="18" charset="0"/>
            </a:endParaRPr>
          </a:p>
        </p:txBody>
      </p:sp>
      <p:sp>
        <p:nvSpPr>
          <p:cNvPr id="12" name="Text 7"/>
          <p:cNvSpPr/>
          <p:nvPr/>
        </p:nvSpPr>
        <p:spPr>
          <a:xfrm>
            <a:off x="6263997" y="5566529"/>
            <a:ext cx="3617833" cy="276582"/>
          </a:xfrm>
          <a:prstGeom prst="rect">
            <a:avLst/>
          </a:prstGeom>
          <a:noFill/>
          <a:ln/>
        </p:spPr>
        <p:txBody>
          <a:bodyPr wrap="non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Security Measures</a:t>
            </a:r>
            <a:endParaRPr lang="en-US" sz="1361" dirty="0">
              <a:latin typeface="Times New Roman" panose="02020603050405020304" pitchFamily="18" charset="0"/>
            </a:endParaRPr>
          </a:p>
        </p:txBody>
      </p:sp>
      <p:sp>
        <p:nvSpPr>
          <p:cNvPr id="13" name="Text 8"/>
          <p:cNvSpPr/>
          <p:nvPr/>
        </p:nvSpPr>
        <p:spPr>
          <a:xfrm>
            <a:off x="10234970" y="5566529"/>
            <a:ext cx="3617833" cy="1382911"/>
          </a:xfrm>
          <a:prstGeom prst="rect">
            <a:avLst/>
          </a:prstGeom>
          <a:noFill/>
          <a:ln/>
        </p:spPr>
        <p:txBody>
          <a:bodyPr wrap="square" rtlCol="0" anchor="t"/>
          <a:lstStyle/>
          <a:p>
            <a:pPr marL="0" indent="0">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my incorporated robust security measures into the tool, such as password protection for hidden messages, preventing unauthorized access and ensuring data privacy.</a:t>
            </a:r>
            <a:endParaRPr lang="en-US" sz="136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8F11F029-EFE8-40B6-82B4-788A03F7C71F}"/>
              </a:ext>
            </a:extLst>
          </p:cNvPr>
          <p:cNvPicPr>
            <a:picLocks noChangeAspect="1"/>
          </p:cNvPicPr>
          <p:nvPr/>
        </p:nvPicPr>
        <p:blipFill>
          <a:blip r:embed="rId3"/>
          <a:stretch>
            <a:fillRect/>
          </a:stretch>
        </p:blipFill>
        <p:spPr>
          <a:xfrm>
            <a:off x="0" y="0"/>
            <a:ext cx="5486400" cy="8229600"/>
          </a:xfrm>
          <a:prstGeom prst="rect">
            <a:avLst/>
          </a:prstGeom>
        </p:spPr>
      </p:pic>
      <p:pic>
        <p:nvPicPr>
          <p:cNvPr id="4" name="Image 1" descr="preencoded.png">
            <a:extLst>
              <a:ext uri="{FF2B5EF4-FFF2-40B4-BE49-F238E27FC236}">
                <a16:creationId xmlns:a16="http://schemas.microsoft.com/office/drawing/2014/main" id="{2158115C-EA74-4BC3-8C27-654CA84C8359}"/>
              </a:ext>
            </a:extLst>
          </p:cNvPr>
          <p:cNvPicPr>
            <a:picLocks noChangeAspect="1"/>
          </p:cNvPicPr>
          <p:nvPr/>
        </p:nvPicPr>
        <p:blipFill>
          <a:blip r:embed="rId3"/>
          <a:stretch>
            <a:fillRect/>
          </a:stretch>
        </p:blipFill>
        <p:spPr>
          <a:xfrm>
            <a:off x="0" y="0"/>
            <a:ext cx="5486400" cy="8229600"/>
          </a:xfrm>
          <a:prstGeom prst="rect">
            <a:avLst/>
          </a:prstGeom>
          <a:noFill/>
        </p:spPr>
      </p:pic>
      <p:sp>
        <p:nvSpPr>
          <p:cNvPr id="5" name="TextBox 4">
            <a:extLst>
              <a:ext uri="{FF2B5EF4-FFF2-40B4-BE49-F238E27FC236}">
                <a16:creationId xmlns:a16="http://schemas.microsoft.com/office/drawing/2014/main" id="{C469DC16-996E-42DC-A261-852232A0A5DC}"/>
              </a:ext>
            </a:extLst>
          </p:cNvPr>
          <p:cNvSpPr txBox="1"/>
          <p:nvPr/>
        </p:nvSpPr>
        <p:spPr>
          <a:xfrm>
            <a:off x="1276141" y="753626"/>
            <a:ext cx="4632290" cy="584775"/>
          </a:xfrm>
          <a:prstGeom prst="rect">
            <a:avLst/>
          </a:prstGeom>
          <a:noFill/>
        </p:spPr>
        <p:txBody>
          <a:bodyPr wrap="square" rtlCol="0">
            <a:spAutoFit/>
          </a:bodyPr>
          <a:lstStyle/>
          <a:p>
            <a:r>
              <a:rPr lang="en-US" sz="3200" dirty="0">
                <a:solidFill>
                  <a:srgbClr val="7030A0"/>
                </a:solidFill>
                <a:latin typeface="+mj-lt"/>
              </a:rPr>
              <a:t>MODELLING</a:t>
            </a:r>
            <a:endParaRPr lang="en-IN" sz="3200" dirty="0">
              <a:solidFill>
                <a:srgbClr val="7030A0"/>
              </a:solidFill>
              <a:latin typeface="+mj-lt"/>
            </a:endParaRPr>
          </a:p>
        </p:txBody>
      </p:sp>
      <p:sp>
        <p:nvSpPr>
          <p:cNvPr id="6" name="TextBox 5">
            <a:extLst>
              <a:ext uri="{FF2B5EF4-FFF2-40B4-BE49-F238E27FC236}">
                <a16:creationId xmlns:a16="http://schemas.microsoft.com/office/drawing/2014/main" id="{CD3ED8AF-73F6-4CF2-985E-885F19A7DB0D}"/>
              </a:ext>
            </a:extLst>
          </p:cNvPr>
          <p:cNvSpPr txBox="1"/>
          <p:nvPr/>
        </p:nvSpPr>
        <p:spPr>
          <a:xfrm>
            <a:off x="1276141" y="2122172"/>
            <a:ext cx="11274250" cy="5416868"/>
          </a:xfrm>
          <a:prstGeom prst="rect">
            <a:avLst/>
          </a:prstGeom>
          <a:noFill/>
          <a:effectLst>
            <a:glow rad="101600">
              <a:schemeClr val="accent1">
                <a:satMod val="175000"/>
                <a:alpha val="40000"/>
              </a:schemeClr>
            </a:glow>
          </a:effectLst>
        </p:spPr>
        <p:txBody>
          <a:bodyPr wrap="square" rtlCol="0">
            <a:spAutoFit/>
          </a:bodyPr>
          <a:lstStyle/>
          <a:p>
            <a:r>
              <a:rPr lang="en-US" sz="3200" b="1" dirty="0">
                <a:solidFill>
                  <a:schemeClr val="bg1"/>
                </a:solidFill>
                <a:effectLst>
                  <a:glow rad="520700">
                    <a:schemeClr val="tx1">
                      <a:alpha val="91000"/>
                    </a:schemeClr>
                  </a:glow>
                </a:effectLst>
                <a:latin typeface="+mj-lt"/>
              </a:rPr>
              <a:t>Step 1:  importing some libraries like cv2 and </a:t>
            </a:r>
            <a:r>
              <a:rPr lang="en-US" sz="3200" b="1" dirty="0" err="1">
                <a:solidFill>
                  <a:schemeClr val="bg1"/>
                </a:solidFill>
                <a:effectLst>
                  <a:glow rad="520700">
                    <a:schemeClr val="tx1">
                      <a:alpha val="91000"/>
                    </a:schemeClr>
                  </a:glow>
                </a:effectLst>
                <a:latin typeface="+mj-lt"/>
              </a:rPr>
              <a:t>os</a:t>
            </a:r>
            <a:r>
              <a:rPr lang="en-US" sz="3200" b="1" dirty="0">
                <a:solidFill>
                  <a:schemeClr val="bg1"/>
                </a:solidFill>
                <a:effectLst>
                  <a:glow rad="520700">
                    <a:schemeClr val="tx1">
                      <a:alpha val="91000"/>
                    </a:schemeClr>
                  </a:glow>
                </a:effectLst>
                <a:latin typeface="+mj-lt"/>
              </a:rPr>
              <a:t> for accessing relevant concept into code.</a:t>
            </a:r>
          </a:p>
          <a:p>
            <a:endParaRPr lang="en-US" sz="800" b="1" dirty="0">
              <a:solidFill>
                <a:schemeClr val="bg1"/>
              </a:solidFill>
              <a:effectLst>
                <a:glow rad="520700">
                  <a:schemeClr val="tx1">
                    <a:alpha val="91000"/>
                  </a:schemeClr>
                </a:glow>
              </a:effectLst>
              <a:latin typeface="+mj-lt"/>
            </a:endParaRPr>
          </a:p>
          <a:p>
            <a:r>
              <a:rPr lang="en-US" sz="3200" b="1" dirty="0">
                <a:solidFill>
                  <a:schemeClr val="bg1"/>
                </a:solidFill>
                <a:effectLst>
                  <a:glow rad="520700">
                    <a:schemeClr val="tx1">
                      <a:alpha val="91000"/>
                    </a:schemeClr>
                  </a:glow>
                </a:effectLst>
                <a:latin typeface="+mj-lt"/>
              </a:rPr>
              <a:t>Step 2: After converting the text into their ascii values then that ascii values are stored in variable.</a:t>
            </a:r>
            <a:endParaRPr lang="en-US" sz="800" b="1" dirty="0">
              <a:solidFill>
                <a:schemeClr val="bg1"/>
              </a:solidFill>
              <a:effectLst>
                <a:glow rad="520700">
                  <a:schemeClr val="tx1">
                    <a:alpha val="91000"/>
                  </a:schemeClr>
                </a:glow>
              </a:effectLst>
              <a:latin typeface="+mj-lt"/>
            </a:endParaRPr>
          </a:p>
          <a:p>
            <a:endParaRPr lang="en-US" sz="800" b="1" dirty="0">
              <a:solidFill>
                <a:schemeClr val="bg1"/>
              </a:solidFill>
              <a:effectLst>
                <a:glow rad="520700">
                  <a:schemeClr val="tx1">
                    <a:alpha val="91000"/>
                  </a:schemeClr>
                </a:glow>
              </a:effectLst>
              <a:latin typeface="+mj-lt"/>
            </a:endParaRPr>
          </a:p>
          <a:p>
            <a:r>
              <a:rPr lang="en-US" sz="3200" b="1" dirty="0">
                <a:solidFill>
                  <a:schemeClr val="bg1"/>
                </a:solidFill>
                <a:effectLst>
                  <a:glow rad="520700">
                    <a:schemeClr val="tx1">
                      <a:alpha val="91000"/>
                    </a:schemeClr>
                  </a:glow>
                </a:effectLst>
                <a:latin typeface="+mj-lt"/>
              </a:rPr>
              <a:t>Step 3:  Read the image from it’s path and hiding the image using XOR operation , RGB mechanism</a:t>
            </a:r>
          </a:p>
          <a:p>
            <a:endParaRPr lang="en-US" sz="800" b="1" dirty="0">
              <a:solidFill>
                <a:schemeClr val="bg1"/>
              </a:solidFill>
              <a:effectLst>
                <a:glow rad="520700">
                  <a:schemeClr val="tx1">
                    <a:alpha val="91000"/>
                  </a:schemeClr>
                </a:glow>
              </a:effectLst>
              <a:latin typeface="+mj-lt"/>
            </a:endParaRPr>
          </a:p>
          <a:p>
            <a:r>
              <a:rPr lang="en-US" sz="3200" b="1" dirty="0">
                <a:solidFill>
                  <a:schemeClr val="bg1"/>
                </a:solidFill>
                <a:effectLst>
                  <a:glow rad="520700">
                    <a:schemeClr val="tx1">
                      <a:alpha val="91000"/>
                    </a:schemeClr>
                  </a:glow>
                </a:effectLst>
                <a:latin typeface="+mj-lt"/>
              </a:rPr>
              <a:t>Step 4: A secret is created to avoid unauthorized users.</a:t>
            </a:r>
          </a:p>
          <a:p>
            <a:endParaRPr lang="en-US" sz="800" b="1" dirty="0">
              <a:solidFill>
                <a:schemeClr val="bg1"/>
              </a:solidFill>
              <a:effectLst>
                <a:glow rad="520700">
                  <a:schemeClr val="tx1">
                    <a:alpha val="91000"/>
                  </a:schemeClr>
                </a:glow>
              </a:effectLst>
              <a:latin typeface="+mj-lt"/>
            </a:endParaRPr>
          </a:p>
          <a:p>
            <a:r>
              <a:rPr lang="en-US" sz="3200" b="1" dirty="0">
                <a:solidFill>
                  <a:schemeClr val="bg1"/>
                </a:solidFill>
                <a:effectLst>
                  <a:glow rad="520700">
                    <a:schemeClr val="tx1">
                      <a:alpha val="91000"/>
                    </a:schemeClr>
                  </a:glow>
                </a:effectLst>
                <a:latin typeface="+mj-lt"/>
              </a:rPr>
              <a:t>Step 5: To unhide the image user wants to enter the secret key.</a:t>
            </a:r>
          </a:p>
          <a:p>
            <a:endParaRPr lang="en-US" sz="800" b="1" dirty="0">
              <a:solidFill>
                <a:schemeClr val="bg1"/>
              </a:solidFill>
              <a:effectLst>
                <a:glow rad="520700">
                  <a:schemeClr val="tx1">
                    <a:alpha val="91000"/>
                  </a:schemeClr>
                </a:glow>
              </a:effectLst>
              <a:latin typeface="+mj-lt"/>
            </a:endParaRPr>
          </a:p>
          <a:p>
            <a:r>
              <a:rPr lang="en-US" sz="3200" b="1" dirty="0">
                <a:solidFill>
                  <a:schemeClr val="bg1"/>
                </a:solidFill>
                <a:effectLst>
                  <a:glow rad="520700">
                    <a:schemeClr val="tx1">
                      <a:alpha val="91000"/>
                    </a:schemeClr>
                  </a:glow>
                </a:effectLst>
                <a:latin typeface="+mj-lt"/>
              </a:rPr>
              <a:t>Step 6: Finally, user can able to see the secret message.</a:t>
            </a:r>
          </a:p>
          <a:p>
            <a:endParaRPr lang="en-IN" dirty="0">
              <a:solidFill>
                <a:srgbClr val="FFFF00"/>
              </a:solidFill>
              <a:effectLst>
                <a:glow rad="558800">
                  <a:schemeClr val="tx1">
                    <a:alpha val="40000"/>
                  </a:schemeClr>
                </a:glow>
              </a:effectLst>
            </a:endParaRPr>
          </a:p>
        </p:txBody>
      </p:sp>
    </p:spTree>
    <p:extLst>
      <p:ext uri="{BB962C8B-B14F-4D97-AF65-F5344CB8AC3E}">
        <p14:creationId xmlns:p14="http://schemas.microsoft.com/office/powerpoint/2010/main" val="337229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C183D7F6-B498-43B3-948B-1728B52AA6E4}">
                <adec:decorative xmlns:adec="http://schemas.microsoft.com/office/drawing/2017/decorative" val="1"/>
              </a:ext>
            </a:extLst>
          </p:cNvPr>
          <p:cNvSpPr/>
          <p:nvPr/>
        </p:nvSpPr>
        <p:spPr>
          <a:xfrm>
            <a:off x="0" y="0"/>
            <a:ext cx="14630400" cy="8229600"/>
          </a:xfrm>
          <a:prstGeom prst="rect">
            <a:avLst/>
          </a:prstGeom>
          <a:solidFill>
            <a:srgbClr val="07070C"/>
          </a:solidFill>
          <a:ln/>
        </p:spPr>
      </p:sp>
      <p:pic>
        <p:nvPicPr>
          <p:cNvPr id="4" name="Image 1">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0"/>
            <a:ext cx="5486400" cy="8229600"/>
          </a:xfrm>
          <a:prstGeom prst="rect">
            <a:avLst/>
          </a:prstGeom>
        </p:spPr>
      </p:pic>
      <p:pic>
        <p:nvPicPr>
          <p:cNvPr id="5" name="Image 2">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15979" y="2389942"/>
            <a:ext cx="5054322" cy="3449598"/>
          </a:xfrm>
          <a:prstGeom prst="rect">
            <a:avLst/>
          </a:prstGeom>
        </p:spPr>
      </p:pic>
      <p:sp>
        <p:nvSpPr>
          <p:cNvPr id="6" name="Text 1">
            <a:extLst>
              <a:ext uri="{C183D7F6-B498-43B3-948B-1728B52AA6E4}">
                <adec:decorative xmlns:adec="http://schemas.microsoft.com/office/drawing/2017/decorative" val="1"/>
              </a:ext>
            </a:extLst>
          </p:cNvPr>
          <p:cNvSpPr/>
          <p:nvPr/>
        </p:nvSpPr>
        <p:spPr>
          <a:xfrm>
            <a:off x="6091238" y="623054"/>
            <a:ext cx="4320540" cy="540068"/>
          </a:xfrm>
          <a:prstGeom prst="rect">
            <a:avLst/>
          </a:prstGeom>
          <a:noFill/>
          <a:ln/>
        </p:spPr>
        <p:txBody>
          <a:bodyPr wrap="none" rtlCol="0" anchor="t"/>
          <a:lstStyle/>
          <a:p>
            <a:pPr marL="0" indent="0">
              <a:lnSpc>
                <a:spcPts val="4253"/>
              </a:lnSpc>
              <a:buNone/>
            </a:pPr>
            <a:r>
              <a:rPr lang="en-US" sz="3402" dirty="0">
                <a:solidFill>
                  <a:srgbClr val="B380FF"/>
                </a:solidFill>
                <a:latin typeface="Times New Roman" panose="02020603050405020304" pitchFamily="18" charset="0"/>
                <a:ea typeface="Sora" pitchFamily="34" charset="-122"/>
                <a:cs typeface="Times New Roman" panose="02020603050405020304" pitchFamily="18" charset="0"/>
              </a:rPr>
              <a:t>Conclusion</a:t>
            </a:r>
            <a:endParaRPr lang="en-US" sz="3402" dirty="0">
              <a:latin typeface="Times New Roman" panose="02020603050405020304" pitchFamily="18" charset="0"/>
            </a:endParaRPr>
          </a:p>
        </p:txBody>
      </p:sp>
      <p:pic>
        <p:nvPicPr>
          <p:cNvPr id="7" name="Image 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091238" y="1422321"/>
            <a:ext cx="431959" cy="431959"/>
          </a:xfrm>
          <a:prstGeom prst="rect">
            <a:avLst/>
          </a:prstGeom>
        </p:spPr>
      </p:pic>
      <p:sp>
        <p:nvSpPr>
          <p:cNvPr id="8" name="Text 2">
            <a:extLst>
              <a:ext uri="{C183D7F6-B498-43B3-948B-1728B52AA6E4}">
                <adec:decorative xmlns:adec="http://schemas.microsoft.com/office/drawing/2017/decorative" val="1"/>
              </a:ext>
            </a:extLst>
          </p:cNvPr>
          <p:cNvSpPr/>
          <p:nvPr/>
        </p:nvSpPr>
        <p:spPr>
          <a:xfrm>
            <a:off x="6091238" y="2027039"/>
            <a:ext cx="2160270" cy="269915"/>
          </a:xfrm>
          <a:prstGeom prst="rect">
            <a:avLst/>
          </a:prstGeom>
          <a:noFill/>
          <a:ln/>
        </p:spPr>
        <p:txBody>
          <a:bodyPr wrap="none" rtlCol="0" anchor="t"/>
          <a:lstStyle/>
          <a:p>
            <a:pPr marL="0" indent="0" algn="l">
              <a:lnSpc>
                <a:spcPts val="2126"/>
              </a:lnSpc>
              <a:buNone/>
            </a:pPr>
            <a:r>
              <a:rPr lang="en-US" sz="1701" dirty="0">
                <a:solidFill>
                  <a:srgbClr val="B380FF"/>
                </a:solidFill>
                <a:latin typeface="Times New Roman" panose="02020603050405020304" pitchFamily="18" charset="0"/>
                <a:ea typeface="Sora" pitchFamily="34" charset="-122"/>
                <a:cs typeface="Times New Roman" panose="02020603050405020304" pitchFamily="18" charset="0"/>
              </a:rPr>
              <a:t>Skill Development</a:t>
            </a:r>
            <a:endParaRPr lang="en-US" sz="1701" dirty="0">
              <a:latin typeface="Times New Roman" panose="02020603050405020304" pitchFamily="18" charset="0"/>
            </a:endParaRPr>
          </a:p>
        </p:txBody>
      </p:sp>
      <p:sp>
        <p:nvSpPr>
          <p:cNvPr id="9" name="Text 3">
            <a:extLst>
              <a:ext uri="{C183D7F6-B498-43B3-948B-1728B52AA6E4}">
                <adec:decorative xmlns:adec="http://schemas.microsoft.com/office/drawing/2017/decorative" val="1"/>
              </a:ext>
            </a:extLst>
          </p:cNvPr>
          <p:cNvSpPr/>
          <p:nvPr/>
        </p:nvSpPr>
        <p:spPr>
          <a:xfrm>
            <a:off x="6091238" y="2400538"/>
            <a:ext cx="7934325"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My gained valuable skills in programming, data security, and user interface design during this internship. She also deepened her understanding of steganography techniques and their practical applications.</a:t>
            </a:r>
            <a:endParaRPr lang="en-US" sz="1361" dirty="0">
              <a:latin typeface="Times New Roman" panose="02020603050405020304" pitchFamily="18" charset="0"/>
            </a:endParaRPr>
          </a:p>
        </p:txBody>
      </p:sp>
      <p:pic>
        <p:nvPicPr>
          <p:cNvPr id="10" name="Image 4">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6091238" y="3748683"/>
            <a:ext cx="431959" cy="431959"/>
          </a:xfrm>
          <a:prstGeom prst="rect">
            <a:avLst/>
          </a:prstGeom>
        </p:spPr>
      </p:pic>
      <p:sp>
        <p:nvSpPr>
          <p:cNvPr id="11" name="Text 4">
            <a:extLst>
              <a:ext uri="{C183D7F6-B498-43B3-948B-1728B52AA6E4}">
                <adec:decorative xmlns:adec="http://schemas.microsoft.com/office/drawing/2017/decorative" val="1"/>
              </a:ext>
            </a:extLst>
          </p:cNvPr>
          <p:cNvSpPr/>
          <p:nvPr/>
        </p:nvSpPr>
        <p:spPr>
          <a:xfrm>
            <a:off x="6091238" y="4353401"/>
            <a:ext cx="2160270" cy="269915"/>
          </a:xfrm>
          <a:prstGeom prst="rect">
            <a:avLst/>
          </a:prstGeom>
          <a:noFill/>
          <a:ln/>
        </p:spPr>
        <p:txBody>
          <a:bodyPr wrap="none" rtlCol="0" anchor="t"/>
          <a:lstStyle/>
          <a:p>
            <a:pPr marL="0" indent="0" algn="l">
              <a:lnSpc>
                <a:spcPts val="2126"/>
              </a:lnSpc>
              <a:buNone/>
            </a:pPr>
            <a:r>
              <a:rPr lang="en-US" sz="1701" dirty="0">
                <a:solidFill>
                  <a:srgbClr val="B380FF"/>
                </a:solidFill>
                <a:latin typeface="Times New Roman" panose="02020603050405020304" pitchFamily="18" charset="0"/>
                <a:ea typeface="Sora" pitchFamily="34" charset="-122"/>
                <a:cs typeface="Times New Roman" panose="02020603050405020304" pitchFamily="18" charset="0"/>
              </a:rPr>
              <a:t>Project Impact</a:t>
            </a:r>
            <a:endParaRPr lang="en-US" sz="1701" dirty="0">
              <a:latin typeface="Times New Roman" panose="02020603050405020304" pitchFamily="18" charset="0"/>
            </a:endParaRPr>
          </a:p>
        </p:txBody>
      </p:sp>
      <p:sp>
        <p:nvSpPr>
          <p:cNvPr id="12" name="Text 5">
            <a:extLst>
              <a:ext uri="{C183D7F6-B498-43B3-948B-1728B52AA6E4}">
                <adec:decorative xmlns:adec="http://schemas.microsoft.com/office/drawing/2017/decorative" val="1"/>
              </a:ext>
            </a:extLst>
          </p:cNvPr>
          <p:cNvSpPr/>
          <p:nvPr/>
        </p:nvSpPr>
        <p:spPr>
          <a:xfrm>
            <a:off x="6091238" y="4726900"/>
            <a:ext cx="7934325"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my steganography tool has the potential to contribute to secure communication in various settings, empowering individuals and organizations to protect sensitive information.</a:t>
            </a:r>
            <a:endParaRPr lang="en-US" sz="1361" dirty="0">
              <a:latin typeface="Times New Roman" panose="02020603050405020304" pitchFamily="18" charset="0"/>
            </a:endParaRPr>
          </a:p>
        </p:txBody>
      </p:sp>
      <p:pic>
        <p:nvPicPr>
          <p:cNvPr id="13" name="Image 5">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091238" y="6075045"/>
            <a:ext cx="431959" cy="431959"/>
          </a:xfrm>
          <a:prstGeom prst="rect">
            <a:avLst/>
          </a:prstGeom>
        </p:spPr>
      </p:pic>
      <p:sp>
        <p:nvSpPr>
          <p:cNvPr id="14" name="Text 6">
            <a:extLst>
              <a:ext uri="{C183D7F6-B498-43B3-948B-1728B52AA6E4}">
                <adec:decorative xmlns:adec="http://schemas.microsoft.com/office/drawing/2017/decorative" val="1"/>
              </a:ext>
            </a:extLst>
          </p:cNvPr>
          <p:cNvSpPr/>
          <p:nvPr/>
        </p:nvSpPr>
        <p:spPr>
          <a:xfrm>
            <a:off x="6091238" y="6679763"/>
            <a:ext cx="2160270" cy="269915"/>
          </a:xfrm>
          <a:prstGeom prst="rect">
            <a:avLst/>
          </a:prstGeom>
          <a:noFill/>
          <a:ln/>
        </p:spPr>
        <p:txBody>
          <a:bodyPr wrap="none" rtlCol="0" anchor="t"/>
          <a:lstStyle/>
          <a:p>
            <a:pPr marL="0" indent="0" algn="l">
              <a:lnSpc>
                <a:spcPts val="2126"/>
              </a:lnSpc>
              <a:buNone/>
            </a:pPr>
            <a:r>
              <a:rPr lang="en-US" sz="1701" dirty="0">
                <a:solidFill>
                  <a:srgbClr val="B380FF"/>
                </a:solidFill>
                <a:latin typeface="Times New Roman" panose="02020603050405020304" pitchFamily="18" charset="0"/>
                <a:ea typeface="Sora" pitchFamily="34" charset="-122"/>
                <a:cs typeface="Times New Roman" panose="02020603050405020304" pitchFamily="18" charset="0"/>
              </a:rPr>
              <a:t>Future Exploration</a:t>
            </a:r>
            <a:endParaRPr lang="en-US" sz="1701" dirty="0">
              <a:latin typeface="Times New Roman" panose="02020603050405020304" pitchFamily="18" charset="0"/>
            </a:endParaRPr>
          </a:p>
        </p:txBody>
      </p:sp>
      <p:sp>
        <p:nvSpPr>
          <p:cNvPr id="15" name="Text 7">
            <a:extLst>
              <a:ext uri="{C183D7F6-B498-43B3-948B-1728B52AA6E4}">
                <adec:decorative xmlns:adec="http://schemas.microsoft.com/office/drawing/2017/decorative" val="1"/>
              </a:ext>
            </a:extLst>
          </p:cNvPr>
          <p:cNvSpPr/>
          <p:nvPr/>
        </p:nvSpPr>
        <p:spPr>
          <a:xfrm>
            <a:off x="6091238" y="7053263"/>
            <a:ext cx="7934325"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Times New Roman" panose="02020603050405020304" pitchFamily="18" charset="0"/>
                <a:ea typeface="Noto Sans TC" pitchFamily="34" charset="-122"/>
                <a:cs typeface="Times New Roman" panose="02020603050405020304" pitchFamily="18" charset="0"/>
              </a:rPr>
              <a:t>The project serves as a foundation for further exploration of advanced steganography techniques, exploring ways to enhance the tool's security and efficiency.</a:t>
            </a:r>
            <a:endParaRPr lang="en-US" sz="1361" dirty="0">
              <a:latin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827</Words>
  <Application>Microsoft Office PowerPoint</Application>
  <PresentationFormat>Custom</PresentationFormat>
  <Paragraphs>95</Paragraphs>
  <Slides>11</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Calibri Light</vt:lpstr>
      <vt:lpstr>Noto Sans TC</vt:lpstr>
      <vt:lpstr>Sora</vt:lpstr>
      <vt:lpstr>Times New Roman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Mohan Kishore Molli</cp:lastModifiedBy>
  <cp:revision>9</cp:revision>
  <dcterms:created xsi:type="dcterms:W3CDTF">2024-07-09T12:11:06Z</dcterms:created>
  <dcterms:modified xsi:type="dcterms:W3CDTF">2024-07-09T16:16:53Z</dcterms:modified>
</cp:coreProperties>
</file>